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Platypi Medium" pitchFamily="2" charset="0"/>
      <p:regular r:id="rId11"/>
    </p:embeddedFont>
    <p:embeddedFont>
      <p:font typeface="Source Serif Pro" panose="02000000000000000000" pitchFamily="2" charset="0"/>
      <p:regular r:id="rId12"/>
      <p:bold r:id="rId13"/>
    </p:embeddedFont>
    <p:embeddedFont>
      <p:font typeface="Source Serif Pro Bold" panose="02040803050405020204" pitchFamily="18" charset="0"/>
      <p:bold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7" d="100"/>
          <a:sy n="67" d="100"/>
        </p:scale>
        <p:origin x="68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3.fntdata"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font" Target="fonts/font2.fntdata"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1.fntdata"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4.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96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4.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4.xml.rels><?xml version="1.0" encoding="UTF-8" standalone="yes"?>
<Relationships xmlns="http://schemas.openxmlformats.org/package/2006/relationships"><Relationship Id="rId8" Type="http://schemas.openxmlformats.org/officeDocument/2006/relationships/image" Target="../media/image12.png" /><Relationship Id="rId3" Type="http://schemas.openxmlformats.org/officeDocument/2006/relationships/image" Target="../media/image7.png" /><Relationship Id="rId7" Type="http://schemas.openxmlformats.org/officeDocument/2006/relationships/image" Target="../media/image11.png" /><Relationship Id="rId2" Type="http://schemas.openxmlformats.org/officeDocument/2006/relationships/notesSlide" Target="../notesSlides/notesSlide4.xml" /><Relationship Id="rId1" Type="http://schemas.openxmlformats.org/officeDocument/2006/relationships/slideLayout" Target="../slideLayouts/slideLayout5.xml" /><Relationship Id="rId6" Type="http://schemas.openxmlformats.org/officeDocument/2006/relationships/image" Target="../media/image10.png" /><Relationship Id="rId5" Type="http://schemas.openxmlformats.org/officeDocument/2006/relationships/image" Target="../media/image9.png" /><Relationship Id="rId10" Type="http://schemas.openxmlformats.org/officeDocument/2006/relationships/image" Target="../media/image14.png" /><Relationship Id="rId4" Type="http://schemas.openxmlformats.org/officeDocument/2006/relationships/image" Target="../media/image8.png" /><Relationship Id="rId9" Type="http://schemas.openxmlformats.org/officeDocument/2006/relationships/image" Target="../media/image13.png" /></Relationships>
</file>

<file path=ppt/slides/_rels/slide5.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5.xml" /><Relationship Id="rId1" Type="http://schemas.openxmlformats.org/officeDocument/2006/relationships/slideLayout" Target="../slideLayouts/slideLayout6.xml" /><Relationship Id="rId5" Type="http://schemas.openxmlformats.org/officeDocument/2006/relationships/image" Target="../media/image17.png" /><Relationship Id="rId4" Type="http://schemas.openxmlformats.org/officeDocument/2006/relationships/image" Target="../media/image16.png" /></Relationships>
</file>

<file path=ppt/slides/_rels/slide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6.xml" /><Relationship Id="rId1" Type="http://schemas.openxmlformats.org/officeDocument/2006/relationships/slideLayout" Target="../slideLayouts/slideLayout7.xml" /><Relationship Id="rId5" Type="http://schemas.openxmlformats.org/officeDocument/2006/relationships/image" Target="../media/image20.png" /><Relationship Id="rId4" Type="http://schemas.openxmlformats.org/officeDocument/2006/relationships/image" Target="../media/image19.png" /></Relationships>
</file>

<file path=ppt/slides/_rels/slide7.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7.xml" /><Relationship Id="rId1" Type="http://schemas.openxmlformats.org/officeDocument/2006/relationships/slideLayout" Target="../slideLayouts/slideLayout8.xml" /><Relationship Id="rId6" Type="http://schemas.openxmlformats.org/officeDocument/2006/relationships/image" Target="../media/image24.png" /><Relationship Id="rId5" Type="http://schemas.openxmlformats.org/officeDocument/2006/relationships/image" Target="../media/image23.png" /><Relationship Id="rId4" Type="http://schemas.openxmlformats.org/officeDocument/2006/relationships/image" Target="../media/image22.png" /></Relationships>
</file>

<file path=ppt/slides/_rels/slide8.xml.rels><?xml version="1.0" encoding="UTF-8" standalone="yes"?>
<Relationships xmlns="http://schemas.openxmlformats.org/package/2006/relationships"><Relationship Id="rId8" Type="http://schemas.openxmlformats.org/officeDocument/2006/relationships/image" Target="../media/image30.png" /><Relationship Id="rId3" Type="http://schemas.openxmlformats.org/officeDocument/2006/relationships/image" Target="../media/image25.png" /><Relationship Id="rId7" Type="http://schemas.openxmlformats.org/officeDocument/2006/relationships/image" Target="../media/image29.png" /><Relationship Id="rId2" Type="http://schemas.openxmlformats.org/officeDocument/2006/relationships/notesSlide" Target="../notesSlides/notesSlide8.xml" /><Relationship Id="rId1" Type="http://schemas.openxmlformats.org/officeDocument/2006/relationships/slideLayout" Target="../slideLayouts/slideLayout9.xml" /><Relationship Id="rId6" Type="http://schemas.openxmlformats.org/officeDocument/2006/relationships/image" Target="../media/image28.png" /><Relationship Id="rId5" Type="http://schemas.openxmlformats.org/officeDocument/2006/relationships/image" Target="../media/image27.png" /><Relationship Id="rId4"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588572" y="0"/>
            <a:ext cx="3062206" cy="5890846"/>
          </a:xfrm>
          <a:prstGeom prst="rect">
            <a:avLst/>
          </a:prstGeom>
        </p:spPr>
      </p:pic>
      <p:sp>
        <p:nvSpPr>
          <p:cNvPr id="3" name="Text 0"/>
          <p:cNvSpPr/>
          <p:nvPr/>
        </p:nvSpPr>
        <p:spPr>
          <a:xfrm>
            <a:off x="195913" y="190646"/>
            <a:ext cx="9382427" cy="1417558"/>
          </a:xfrm>
          <a:prstGeom prst="rect">
            <a:avLst/>
          </a:prstGeom>
          <a:noFill/>
          <a:ln/>
        </p:spPr>
        <p:txBody>
          <a:bodyPr wrap="square" lIns="0" tIns="0" rIns="0" bIns="0" rtlCol="0" anchor="t"/>
          <a:lstStyle/>
          <a:p>
            <a:pPr marL="0" indent="0" algn="l">
              <a:lnSpc>
                <a:spcPts val="5550"/>
              </a:lnSpc>
              <a:buNone/>
            </a:pPr>
            <a:r>
              <a:rPr lang="en-US" sz="4450" b="1" dirty="0">
                <a:solidFill>
                  <a:srgbClr val="201B18"/>
                </a:solidFill>
                <a:ea typeface="Platypi Medium" pitchFamily="34" charset="-122"/>
                <a:cs typeface="Platypi Medium" pitchFamily="34" charset="-120"/>
              </a:rPr>
              <a:t>Élisée: Un Catalyseur pour Son Équipe </a:t>
            </a:r>
          </a:p>
          <a:p>
            <a:pPr marL="0" indent="0" algn="l">
              <a:lnSpc>
                <a:spcPts val="5550"/>
              </a:lnSpc>
              <a:buNone/>
            </a:pPr>
            <a:r>
              <a:rPr lang="en-US" sz="4450" b="1" dirty="0">
                <a:solidFill>
                  <a:srgbClr val="201B18"/>
                </a:solidFill>
                <a:ea typeface="Platypi Medium" pitchFamily="34" charset="-122"/>
                <a:cs typeface="Platypi Medium" pitchFamily="34" charset="-120"/>
              </a:rPr>
              <a:t>2 Rois 6:1-3,5-7</a:t>
            </a:r>
          </a:p>
          <a:p>
            <a:pPr marL="0" indent="0" algn="l">
              <a:lnSpc>
                <a:spcPts val="5550"/>
              </a:lnSpc>
              <a:buNone/>
            </a:pPr>
            <a:endParaRPr lang="en-US" sz="4450" b="1" dirty="0"/>
          </a:p>
        </p:txBody>
      </p:sp>
      <p:sp>
        <p:nvSpPr>
          <p:cNvPr id="4" name="Text 1"/>
          <p:cNvSpPr/>
          <p:nvPr/>
        </p:nvSpPr>
        <p:spPr>
          <a:xfrm>
            <a:off x="195914" y="1740839"/>
            <a:ext cx="10987901" cy="4167592"/>
          </a:xfrm>
          <a:prstGeom prst="rect">
            <a:avLst/>
          </a:prstGeom>
          <a:noFill/>
          <a:ln/>
        </p:spPr>
        <p:txBody>
          <a:bodyPr wrap="square" lIns="0" tIns="0" rIns="0" bIns="0" rtlCol="0" anchor="t"/>
          <a:lstStyle/>
          <a:p>
            <a:pPr marL="0" indent="0" algn="l">
              <a:lnSpc>
                <a:spcPts val="2850"/>
              </a:lnSpc>
              <a:buNone/>
            </a:pPr>
            <a:endParaRPr lang="en-US" sz="2400" dirty="0">
              <a:solidFill>
                <a:srgbClr val="504C49"/>
              </a:solidFill>
              <a:ea typeface="Source Serif Pro" pitchFamily="34" charset="-122"/>
              <a:cs typeface="Source Serif Pro" pitchFamily="34" charset="-120"/>
            </a:endParaRPr>
          </a:p>
          <a:p>
            <a:pPr marL="0" indent="0" algn="l">
              <a:lnSpc>
                <a:spcPts val="2850"/>
              </a:lnSpc>
              <a:buNone/>
            </a:pPr>
            <a:r>
              <a:rPr lang="fr-FR" sz="2400" dirty="0">
                <a:solidFill>
                  <a:srgbClr val="504C49"/>
                </a:solidFill>
                <a:ea typeface="Source Serif Pro" pitchFamily="34" charset="-122"/>
                <a:cs typeface="Source Serif Pro" pitchFamily="34" charset="-120"/>
              </a:rPr>
              <a:t>'Un jour, les membres du groupe des prophètes disent à Élisée : « Regarde, l’endroit où nous nous réunissons avec toi est trop petit pour nous. Laisse-nous descendre au bord du Jourdain. Chacun de nous coupera un tronc d’arbre, et nous construirons un abri pour nous réunir. » Élisée dit : « Allez-y ! » Mais l’un des prophètes demande : « Maître, accepte de venir avec nous. » Élisée répond : « D’accord, je viens. » Pendant que l’un d’eux abat un tronc, le fer de sa hache tombe dans l’eau. Il crie : « Quel malheur, maître ! C’est un outil que j’ai emprunté ! » Élisée lui demande : « Où est-il tombé ? » L’homme lui montre l’endroit. Élisée coupe alors un morceau de bois, le jette au même endroit, et le fer revient à la surface de l’eau. Élisée lui dit : « Reprends-le. » L’homme n’a plus qu’à étendre la main pour le prendre. '</a:t>
            </a:r>
          </a:p>
          <a:p>
            <a:pPr marL="0" indent="0" algn="l">
              <a:lnSpc>
                <a:spcPts val="2850"/>
              </a:lnSpc>
              <a:buNone/>
            </a:pPr>
            <a:endParaRPr lang="fr-FR" sz="2400" dirty="0">
              <a:solidFill>
                <a:srgbClr val="504C49"/>
              </a:solidFill>
              <a:ea typeface="Source Serif Pro" pitchFamily="34" charset="-122"/>
              <a:cs typeface="Source Serif Pro" pitchFamily="34" charset="-120"/>
            </a:endParaRPr>
          </a:p>
          <a:p>
            <a:pPr marL="0" indent="0" algn="l">
              <a:lnSpc>
                <a:spcPts val="2850"/>
              </a:lnSpc>
              <a:buNone/>
            </a:pPr>
            <a:endParaRPr lang="en-US" sz="2400" dirty="0">
              <a:solidFill>
                <a:srgbClr val="504C49"/>
              </a:solidFill>
              <a:ea typeface="Source Serif Pro" pitchFamily="34" charset="-122"/>
              <a:cs typeface="Source Serif Pro" pitchFamily="34" charset="-120"/>
            </a:endParaRPr>
          </a:p>
          <a:p>
            <a:pPr marL="0" indent="0" algn="l">
              <a:lnSpc>
                <a:spcPts val="2850"/>
              </a:lnSpc>
              <a:buNone/>
            </a:pPr>
            <a:endParaRPr lang="en-US" sz="2400" dirty="0">
              <a:solidFill>
                <a:srgbClr val="504C49"/>
              </a:solidFill>
              <a:ea typeface="Source Serif Pro" pitchFamily="34" charset="-122"/>
              <a:cs typeface="Source Serif Pro" pitchFamily="34" charset="-120"/>
            </a:endParaRPr>
          </a:p>
          <a:p>
            <a:pPr marL="0" indent="0" algn="l">
              <a:lnSpc>
                <a:spcPts val="2850"/>
              </a:lnSpc>
              <a:buNone/>
            </a:pPr>
            <a:endParaRPr lang="en-US" sz="2400" dirty="0">
              <a:solidFill>
                <a:srgbClr val="504C49"/>
              </a:solidFill>
              <a:ea typeface="Source Serif Pro" pitchFamily="34" charset="-122"/>
              <a:cs typeface="Source Serif Pro" pitchFamily="34" charset="-120"/>
            </a:endParaRPr>
          </a:p>
          <a:p>
            <a:pPr marL="0" indent="0" algn="l">
              <a:lnSpc>
                <a:spcPts val="2850"/>
              </a:lnSpc>
              <a:buNone/>
            </a:pPr>
            <a:endParaRPr lang="en-US" sz="2400" dirty="0">
              <a:solidFill>
                <a:srgbClr val="504C49"/>
              </a:solidFill>
              <a:ea typeface="Source Serif Pro" pitchFamily="34" charset="-122"/>
              <a:cs typeface="Source Serif Pro" pitchFamily="34" charset="-120"/>
            </a:endParaRPr>
          </a:p>
          <a:p>
            <a:pPr marL="0" indent="0" algn="l">
              <a:lnSpc>
                <a:spcPts val="2850"/>
              </a:lnSpc>
              <a:buNone/>
            </a:pPr>
            <a:endParaRPr lang="en-US" sz="2400" dirty="0">
              <a:solidFill>
                <a:srgbClr val="504C49"/>
              </a:solidFill>
              <a:ea typeface="Source Serif Pro" pitchFamily="34" charset="-122"/>
              <a:cs typeface="Source Serif Pro" pitchFamily="34" charset="-120"/>
            </a:endParaRPr>
          </a:p>
        </p:txBody>
      </p:sp>
      <p:sp>
        <p:nvSpPr>
          <p:cNvPr id="6" name="Text 3"/>
          <p:cNvSpPr/>
          <p:nvPr/>
        </p:nvSpPr>
        <p:spPr>
          <a:xfrm>
            <a:off x="911423" y="5435203"/>
            <a:ext cx="127516"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Source Serif Pro Medium" pitchFamily="34" charset="0"/>
                <a:ea typeface="Source Serif Pro Medium" pitchFamily="34" charset="-122"/>
                <a:cs typeface="Source Serif Pro Medium" pitchFamily="34" charset="-120"/>
              </a:rPr>
              <a:t>AG</a:t>
            </a:r>
            <a:endParaRPr lang="en-US" sz="750" dirty="0"/>
          </a:p>
        </p:txBody>
      </p:sp>
      <p:sp>
        <p:nvSpPr>
          <p:cNvPr id="7" name="Text 4"/>
          <p:cNvSpPr/>
          <p:nvPr/>
        </p:nvSpPr>
        <p:spPr>
          <a:xfrm>
            <a:off x="8197068" y="7831308"/>
            <a:ext cx="6389370" cy="967154"/>
          </a:xfrm>
          <a:prstGeom prst="rect">
            <a:avLst/>
          </a:prstGeom>
          <a:noFill/>
          <a:ln/>
        </p:spPr>
        <p:txBody>
          <a:bodyPr wrap="none" lIns="0" tIns="0" rIns="0" bIns="0" rtlCol="0" anchor="t"/>
          <a:lstStyle/>
          <a:p>
            <a:pPr marL="0" indent="0" algn="r">
              <a:lnSpc>
                <a:spcPts val="3100"/>
              </a:lnSpc>
              <a:buNone/>
            </a:pPr>
            <a:r>
              <a:rPr lang="en-US" sz="1600" b="1" dirty="0">
                <a:solidFill>
                  <a:srgbClr val="504C49"/>
                </a:solidFill>
                <a:ea typeface="Source Serif Pro Bold" pitchFamily="34" charset="-122"/>
                <a:cs typeface="Source Serif Pro Bold" pitchFamily="34" charset="-120"/>
              </a:rPr>
              <a:t>Prédication du 30/03/2025 - Abdoulaye GANAME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857" y="1"/>
            <a:ext cx="4233339" cy="3600448"/>
          </a:xfrm>
          <a:prstGeom prst="rect">
            <a:avLst/>
          </a:prstGeom>
        </p:spPr>
      </p:pic>
      <p:sp>
        <p:nvSpPr>
          <p:cNvPr id="3" name="Text 0"/>
          <p:cNvSpPr/>
          <p:nvPr/>
        </p:nvSpPr>
        <p:spPr>
          <a:xfrm>
            <a:off x="4626864" y="1"/>
            <a:ext cx="10003536" cy="1055076"/>
          </a:xfrm>
          <a:prstGeom prst="rect">
            <a:avLst/>
          </a:prstGeom>
          <a:noFill/>
          <a:ln/>
        </p:spPr>
        <p:txBody>
          <a:bodyPr wrap="none" lIns="0" tIns="0" rIns="0" bIns="0" rtlCol="0" anchor="t"/>
          <a:lstStyle/>
          <a:p>
            <a:pPr marL="0" indent="0" algn="l">
              <a:lnSpc>
                <a:spcPts val="5550"/>
              </a:lnSpc>
              <a:buNone/>
            </a:pPr>
            <a:r>
              <a:rPr lang="en-US" sz="4450" b="1" dirty="0">
                <a:solidFill>
                  <a:srgbClr val="201B18"/>
                </a:solidFill>
                <a:ea typeface="Platypi Medium" pitchFamily="34" charset="-122"/>
                <a:cs typeface="Platypi Medium" pitchFamily="34" charset="-120"/>
              </a:rPr>
              <a:t>I - Un Projet</a:t>
            </a:r>
            <a:endParaRPr lang="en-US" sz="4450" b="1" dirty="0"/>
          </a:p>
        </p:txBody>
      </p:sp>
      <p:sp>
        <p:nvSpPr>
          <p:cNvPr id="4" name="Shape 1"/>
          <p:cNvSpPr/>
          <p:nvPr/>
        </p:nvSpPr>
        <p:spPr>
          <a:xfrm>
            <a:off x="4576555" y="1690159"/>
            <a:ext cx="3664863" cy="1910290"/>
          </a:xfrm>
          <a:prstGeom prst="roundRect">
            <a:avLst>
              <a:gd name="adj" fmla="val 0"/>
            </a:avLst>
          </a:prstGeom>
          <a:solidFill>
            <a:srgbClr val="F9F7F7"/>
          </a:solidFill>
          <a:ln/>
        </p:spPr>
        <p:txBody>
          <a:bodyPr/>
          <a:lstStyle/>
          <a:p>
            <a:endParaRPr lang="fr-FR"/>
          </a:p>
        </p:txBody>
      </p:sp>
      <p:sp>
        <p:nvSpPr>
          <p:cNvPr id="5" name="Text 2"/>
          <p:cNvSpPr/>
          <p:nvPr/>
        </p:nvSpPr>
        <p:spPr>
          <a:xfrm>
            <a:off x="4943596" y="1936798"/>
            <a:ext cx="2835235" cy="354330"/>
          </a:xfrm>
          <a:prstGeom prst="rect">
            <a:avLst/>
          </a:prstGeom>
          <a:noFill/>
          <a:ln/>
        </p:spPr>
        <p:txBody>
          <a:bodyPr wrap="none" lIns="0" tIns="0" rIns="0" bIns="0" rtlCol="0" anchor="t"/>
          <a:lstStyle/>
          <a:p>
            <a:pPr marL="0" indent="0" algn="l">
              <a:lnSpc>
                <a:spcPts val="2750"/>
              </a:lnSpc>
              <a:buNone/>
            </a:pPr>
            <a:r>
              <a:rPr lang="en-US" sz="3600" dirty="0">
                <a:solidFill>
                  <a:srgbClr val="504C49"/>
                </a:solidFill>
                <a:ea typeface="Platypi Medium" pitchFamily="34" charset="-122"/>
                <a:cs typeface="Platypi Medium" pitchFamily="34" charset="-120"/>
              </a:rPr>
              <a:t>Le Besoin</a:t>
            </a:r>
            <a:endParaRPr lang="en-US" sz="3600" dirty="0"/>
          </a:p>
        </p:txBody>
      </p:sp>
      <p:sp>
        <p:nvSpPr>
          <p:cNvPr id="6" name="Text 3"/>
          <p:cNvSpPr/>
          <p:nvPr/>
        </p:nvSpPr>
        <p:spPr>
          <a:xfrm>
            <a:off x="4943596" y="2427216"/>
            <a:ext cx="3211235" cy="725805"/>
          </a:xfrm>
          <a:prstGeom prst="rect">
            <a:avLst/>
          </a:prstGeom>
          <a:noFill/>
          <a:ln/>
        </p:spPr>
        <p:txBody>
          <a:bodyPr wrap="squar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Espace de vie trop étroit pour les fils des prophètes.</a:t>
            </a:r>
            <a:endParaRPr lang="en-US" sz="2200" dirty="0"/>
          </a:p>
        </p:txBody>
      </p:sp>
      <p:sp>
        <p:nvSpPr>
          <p:cNvPr id="7" name="Shape 4"/>
          <p:cNvSpPr/>
          <p:nvPr/>
        </p:nvSpPr>
        <p:spPr>
          <a:xfrm>
            <a:off x="9188887" y="1690158"/>
            <a:ext cx="3784163" cy="1910291"/>
          </a:xfrm>
          <a:prstGeom prst="roundRect">
            <a:avLst>
              <a:gd name="adj" fmla="val 2038"/>
            </a:avLst>
          </a:prstGeom>
          <a:solidFill>
            <a:srgbClr val="F9F7F7"/>
          </a:solidFill>
          <a:ln/>
        </p:spPr>
        <p:txBody>
          <a:bodyPr/>
          <a:lstStyle/>
          <a:p>
            <a:endParaRPr lang="fr-FR"/>
          </a:p>
        </p:txBody>
      </p:sp>
      <p:sp>
        <p:nvSpPr>
          <p:cNvPr id="8" name="Text 5"/>
          <p:cNvSpPr/>
          <p:nvPr/>
        </p:nvSpPr>
        <p:spPr>
          <a:xfrm>
            <a:off x="9415701" y="1916974"/>
            <a:ext cx="2835235" cy="354330"/>
          </a:xfrm>
          <a:prstGeom prst="rect">
            <a:avLst/>
          </a:prstGeom>
          <a:noFill/>
          <a:ln/>
        </p:spPr>
        <p:txBody>
          <a:bodyPr wrap="none" lIns="0" tIns="0" rIns="0" bIns="0" rtlCol="0" anchor="t"/>
          <a:lstStyle/>
          <a:p>
            <a:pPr marL="0" indent="0" algn="l">
              <a:lnSpc>
                <a:spcPts val="2750"/>
              </a:lnSpc>
              <a:buNone/>
            </a:pPr>
            <a:r>
              <a:rPr lang="en-US" sz="3600" dirty="0">
                <a:solidFill>
                  <a:srgbClr val="504C49"/>
                </a:solidFill>
                <a:ea typeface="Platypi Medium" pitchFamily="34" charset="-122"/>
                <a:cs typeface="Platypi Medium" pitchFamily="34" charset="-120"/>
              </a:rPr>
              <a:t>L'Initiative</a:t>
            </a:r>
            <a:endParaRPr lang="en-US" sz="3600" dirty="0"/>
          </a:p>
        </p:txBody>
      </p:sp>
      <p:sp>
        <p:nvSpPr>
          <p:cNvPr id="9" name="Text 6"/>
          <p:cNvSpPr/>
          <p:nvPr/>
        </p:nvSpPr>
        <p:spPr>
          <a:xfrm>
            <a:off x="9415701" y="2407392"/>
            <a:ext cx="3431619" cy="725805"/>
          </a:xfrm>
          <a:prstGeom prst="rect">
            <a:avLst/>
          </a:prstGeom>
          <a:noFill/>
          <a:ln/>
        </p:spPr>
        <p:txBody>
          <a:bodyPr wrap="square" lIns="0" tIns="0" rIns="0" bIns="0" rtlCol="0" anchor="t"/>
          <a:lstStyle/>
          <a:p>
            <a:pPr marL="0" indent="0" algn="l">
              <a:lnSpc>
                <a:spcPts val="2850"/>
              </a:lnSpc>
              <a:buNone/>
            </a:pPr>
            <a:r>
              <a:rPr lang="en-US" sz="2200" dirty="0">
                <a:solidFill>
                  <a:srgbClr val="504C49"/>
                </a:solidFill>
                <a:ea typeface="Source Serif Pro" panose="02040603050405020204" pitchFamily="18" charset="0"/>
                <a:cs typeface="Source Serif Pro" pitchFamily="34" charset="-120"/>
              </a:rPr>
              <a:t>Proposition d'aller au Jourdain pour couper du bois.</a:t>
            </a:r>
            <a:endParaRPr lang="en-US" sz="2200" dirty="0">
              <a:ea typeface="Source Serif Pro" panose="02040603050405020204" pitchFamily="18" charset="0"/>
            </a:endParaRPr>
          </a:p>
        </p:txBody>
      </p:sp>
      <p:sp>
        <p:nvSpPr>
          <p:cNvPr id="10" name="Shape 7"/>
          <p:cNvSpPr/>
          <p:nvPr/>
        </p:nvSpPr>
        <p:spPr>
          <a:xfrm>
            <a:off x="0" y="4114800"/>
            <a:ext cx="14545232" cy="1306949"/>
          </a:xfrm>
          <a:prstGeom prst="roundRect">
            <a:avLst>
              <a:gd name="adj" fmla="val 2603"/>
            </a:avLst>
          </a:prstGeom>
          <a:solidFill>
            <a:srgbClr val="F9F7F7"/>
          </a:solidFill>
          <a:ln/>
        </p:spPr>
        <p:txBody>
          <a:bodyPr/>
          <a:lstStyle/>
          <a:p>
            <a:endParaRPr lang="fr-FR"/>
          </a:p>
        </p:txBody>
      </p:sp>
      <p:sp>
        <p:nvSpPr>
          <p:cNvPr id="11" name="Text 8"/>
          <p:cNvSpPr/>
          <p:nvPr/>
        </p:nvSpPr>
        <p:spPr>
          <a:xfrm>
            <a:off x="4626864" y="4366082"/>
            <a:ext cx="2835235" cy="354330"/>
          </a:xfrm>
          <a:prstGeom prst="rect">
            <a:avLst/>
          </a:prstGeom>
          <a:noFill/>
          <a:ln/>
        </p:spPr>
        <p:txBody>
          <a:bodyPr wrap="none" lIns="0" tIns="0" rIns="0" bIns="0" rtlCol="0" anchor="t"/>
          <a:lstStyle/>
          <a:p>
            <a:pPr marL="0" indent="0" algn="l">
              <a:lnSpc>
                <a:spcPts val="2750"/>
              </a:lnSpc>
              <a:buNone/>
            </a:pPr>
            <a:r>
              <a:rPr lang="en-US" sz="3600" dirty="0">
                <a:solidFill>
                  <a:srgbClr val="504C49"/>
                </a:solidFill>
                <a:ea typeface="Platypi Medium" pitchFamily="34" charset="-122"/>
                <a:cs typeface="Platypi Medium" pitchFamily="34" charset="-120"/>
              </a:rPr>
              <a:t>La Collaboration</a:t>
            </a:r>
            <a:endParaRPr lang="en-US" sz="3600" dirty="0"/>
          </a:p>
        </p:txBody>
      </p:sp>
      <p:sp>
        <p:nvSpPr>
          <p:cNvPr id="12" name="Text 9"/>
          <p:cNvSpPr/>
          <p:nvPr/>
        </p:nvSpPr>
        <p:spPr>
          <a:xfrm>
            <a:off x="4626864" y="4856501"/>
            <a:ext cx="7102793"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Chacun participe activement à la construction.</a:t>
            </a:r>
            <a:endParaRPr lang="en-US" sz="2200" dirty="0"/>
          </a:p>
        </p:txBody>
      </p:sp>
      <p:sp>
        <p:nvSpPr>
          <p:cNvPr id="14" name="ZoneTexte 13">
            <a:extLst>
              <a:ext uri="{FF2B5EF4-FFF2-40B4-BE49-F238E27FC236}">
                <a16:creationId xmlns:a16="http://schemas.microsoft.com/office/drawing/2014/main" id="{703481F6-81C8-7D50-1A1E-B02F0FF53AFD}"/>
              </a:ext>
            </a:extLst>
          </p:cNvPr>
          <p:cNvSpPr txBox="1"/>
          <p:nvPr/>
        </p:nvSpPr>
        <p:spPr>
          <a:xfrm>
            <a:off x="0" y="5742566"/>
            <a:ext cx="14441513" cy="2215991"/>
          </a:xfrm>
          <a:prstGeom prst="rect">
            <a:avLst/>
          </a:prstGeom>
          <a:noFill/>
        </p:spPr>
        <p:txBody>
          <a:bodyPr wrap="square">
            <a:spAutoFit/>
          </a:bodyPr>
          <a:lstStyle/>
          <a:p>
            <a:pPr algn="just"/>
            <a:r>
              <a:rPr lang="fr-FR" sz="2400" i="1" dirty="0"/>
              <a:t>'Ne soyez inquiets de rien, mais demandez toujours à Dieu ce qu’il vous faut. Et quand vous priez, faites vos demandes avec un cœur reconnaissant. Ainsi la paix de Dieu, qui dépasse tout ce que nous pouvons comprendre, gardera vos cœurs et vos pensées unis au Christ Jésus. '</a:t>
            </a:r>
          </a:p>
          <a:p>
            <a:endParaRPr lang="fr-FR" sz="2400" i="1" dirty="0"/>
          </a:p>
          <a:p>
            <a:r>
              <a:rPr lang="fr-FR" sz="2400" i="1" dirty="0"/>
              <a:t>Philippiens 4:6-7</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7445"/>
            <a:ext cx="14630400" cy="2532817"/>
          </a:xfrm>
          <a:prstGeom prst="rect">
            <a:avLst/>
          </a:prstGeom>
        </p:spPr>
      </p:pic>
      <p:sp>
        <p:nvSpPr>
          <p:cNvPr id="3" name="Text 0"/>
          <p:cNvSpPr/>
          <p:nvPr/>
        </p:nvSpPr>
        <p:spPr>
          <a:xfrm>
            <a:off x="709136" y="2826663"/>
            <a:ext cx="5695593" cy="633174"/>
          </a:xfrm>
          <a:prstGeom prst="rect">
            <a:avLst/>
          </a:prstGeom>
          <a:noFill/>
          <a:ln/>
        </p:spPr>
        <p:txBody>
          <a:bodyPr wrap="none" lIns="0" tIns="0" rIns="0" bIns="0" rtlCol="0" anchor="t"/>
          <a:lstStyle/>
          <a:p>
            <a:pPr marL="0" indent="0" algn="l">
              <a:lnSpc>
                <a:spcPts val="4950"/>
              </a:lnSpc>
              <a:buNone/>
            </a:pPr>
            <a:r>
              <a:rPr lang="en-US" sz="4450" b="1" dirty="0">
                <a:solidFill>
                  <a:srgbClr val="201B18"/>
                </a:solidFill>
                <a:ea typeface="Platypi Medium" pitchFamily="34" charset="-122"/>
                <a:cs typeface="Platypi Medium" pitchFamily="34" charset="-120"/>
              </a:rPr>
              <a:t>II - Une Participation</a:t>
            </a:r>
            <a:endParaRPr lang="en-US" sz="4450" b="1" dirty="0"/>
          </a:p>
        </p:txBody>
      </p:sp>
      <p:pic>
        <p:nvPicPr>
          <p:cNvPr id="4" name="Image 1" descr="preencoded.png"/>
          <p:cNvPicPr>
            <a:picLocks noChangeAspect="1"/>
          </p:cNvPicPr>
          <p:nvPr/>
        </p:nvPicPr>
        <p:blipFill>
          <a:blip r:embed="rId4"/>
          <a:stretch>
            <a:fillRect/>
          </a:stretch>
        </p:blipFill>
        <p:spPr>
          <a:xfrm>
            <a:off x="709136" y="4027051"/>
            <a:ext cx="1013103" cy="1215747"/>
          </a:xfrm>
          <a:prstGeom prst="rect">
            <a:avLst/>
          </a:prstGeom>
        </p:spPr>
      </p:pic>
      <p:sp>
        <p:nvSpPr>
          <p:cNvPr id="5" name="Text 1"/>
          <p:cNvSpPr/>
          <p:nvPr/>
        </p:nvSpPr>
        <p:spPr>
          <a:xfrm>
            <a:off x="2026087" y="4229576"/>
            <a:ext cx="2532817" cy="316468"/>
          </a:xfrm>
          <a:prstGeom prst="rect">
            <a:avLst/>
          </a:prstGeom>
          <a:noFill/>
          <a:ln/>
        </p:spPr>
        <p:txBody>
          <a:bodyPr wrap="none" lIns="0" tIns="0" rIns="0" bIns="0" rtlCol="0" anchor="t"/>
          <a:lstStyle/>
          <a:p>
            <a:pPr marL="0" indent="0" algn="l">
              <a:lnSpc>
                <a:spcPts val="2450"/>
              </a:lnSpc>
              <a:buNone/>
            </a:pPr>
            <a:r>
              <a:rPr lang="en-US" sz="3600" b="1" dirty="0">
                <a:solidFill>
                  <a:srgbClr val="504C49"/>
                </a:solidFill>
                <a:ea typeface="Platypi Medium" pitchFamily="34" charset="-122"/>
                <a:cs typeface="Platypi Medium" pitchFamily="34" charset="-120"/>
              </a:rPr>
              <a:t>Demande</a:t>
            </a:r>
            <a:endParaRPr lang="en-US" sz="3600" b="1" dirty="0"/>
          </a:p>
        </p:txBody>
      </p:sp>
      <p:sp>
        <p:nvSpPr>
          <p:cNvPr id="6" name="Text 2"/>
          <p:cNvSpPr/>
          <p:nvPr/>
        </p:nvSpPr>
        <p:spPr>
          <a:xfrm>
            <a:off x="2026087" y="4667607"/>
            <a:ext cx="11895177" cy="324207"/>
          </a:xfrm>
          <a:prstGeom prst="rect">
            <a:avLst/>
          </a:prstGeom>
          <a:noFill/>
          <a:ln/>
        </p:spPr>
        <p:txBody>
          <a:bodyPr wrap="none" lIns="0" tIns="0" rIns="0" bIns="0" rtlCol="0" anchor="t"/>
          <a:lstStyle/>
          <a:p>
            <a:pPr marL="0" indent="0" algn="l">
              <a:lnSpc>
                <a:spcPts val="2550"/>
              </a:lnSpc>
              <a:buNone/>
            </a:pPr>
            <a:r>
              <a:rPr lang="en-US" sz="2200" dirty="0">
                <a:solidFill>
                  <a:srgbClr val="504C49"/>
                </a:solidFill>
                <a:ea typeface="Source Serif Pro" pitchFamily="34" charset="-122"/>
                <a:cs typeface="Source Serif Pro" pitchFamily="34" charset="-120"/>
              </a:rPr>
              <a:t>Les disciples invitent Élisée à les accompagner.</a:t>
            </a:r>
            <a:endParaRPr lang="en-US" sz="2200" dirty="0"/>
          </a:p>
        </p:txBody>
      </p:sp>
      <p:pic>
        <p:nvPicPr>
          <p:cNvPr id="7" name="Image 2" descr="preencoded.png"/>
          <p:cNvPicPr>
            <a:picLocks noChangeAspect="1"/>
          </p:cNvPicPr>
          <p:nvPr/>
        </p:nvPicPr>
        <p:blipFill>
          <a:blip r:embed="rId5"/>
          <a:stretch>
            <a:fillRect/>
          </a:stretch>
        </p:blipFill>
        <p:spPr>
          <a:xfrm>
            <a:off x="709136" y="5242798"/>
            <a:ext cx="1013103" cy="1215747"/>
          </a:xfrm>
          <a:prstGeom prst="rect">
            <a:avLst/>
          </a:prstGeom>
        </p:spPr>
      </p:pic>
      <p:sp>
        <p:nvSpPr>
          <p:cNvPr id="8" name="Text 3"/>
          <p:cNvSpPr/>
          <p:nvPr/>
        </p:nvSpPr>
        <p:spPr>
          <a:xfrm>
            <a:off x="2026087" y="5445323"/>
            <a:ext cx="2532817" cy="316468"/>
          </a:xfrm>
          <a:prstGeom prst="rect">
            <a:avLst/>
          </a:prstGeom>
          <a:noFill/>
          <a:ln/>
        </p:spPr>
        <p:txBody>
          <a:bodyPr wrap="none" lIns="0" tIns="0" rIns="0" bIns="0" rtlCol="0" anchor="t"/>
          <a:lstStyle/>
          <a:p>
            <a:pPr marL="0" indent="0" algn="l">
              <a:lnSpc>
                <a:spcPts val="2450"/>
              </a:lnSpc>
              <a:buNone/>
            </a:pPr>
            <a:r>
              <a:rPr lang="en-US" sz="3600" b="1" dirty="0">
                <a:solidFill>
                  <a:srgbClr val="504C49"/>
                </a:solidFill>
                <a:ea typeface="Platypi Medium" pitchFamily="34" charset="-122"/>
                <a:cs typeface="Platypi Medium" pitchFamily="34" charset="-120"/>
              </a:rPr>
              <a:t>Acceptation</a:t>
            </a:r>
            <a:endParaRPr lang="en-US" sz="3600" b="1" dirty="0"/>
          </a:p>
        </p:txBody>
      </p:sp>
      <p:sp>
        <p:nvSpPr>
          <p:cNvPr id="9" name="Text 4"/>
          <p:cNvSpPr/>
          <p:nvPr/>
        </p:nvSpPr>
        <p:spPr>
          <a:xfrm>
            <a:off x="2026087" y="5883354"/>
            <a:ext cx="11895177" cy="324207"/>
          </a:xfrm>
          <a:prstGeom prst="rect">
            <a:avLst/>
          </a:prstGeom>
          <a:noFill/>
          <a:ln/>
        </p:spPr>
        <p:txBody>
          <a:bodyPr wrap="none" lIns="0" tIns="0" rIns="0" bIns="0" rtlCol="0" anchor="t"/>
          <a:lstStyle/>
          <a:p>
            <a:pPr marL="0" indent="0" algn="l">
              <a:lnSpc>
                <a:spcPts val="2550"/>
              </a:lnSpc>
              <a:buNone/>
            </a:pPr>
            <a:r>
              <a:rPr lang="en-US" sz="2200" dirty="0">
                <a:solidFill>
                  <a:srgbClr val="504C49"/>
                </a:solidFill>
                <a:ea typeface="Source Serif Pro" pitchFamily="34" charset="-122"/>
                <a:cs typeface="Source Serif Pro" pitchFamily="34" charset="-120"/>
              </a:rPr>
              <a:t>Élisée consent: "J'irai."</a:t>
            </a:r>
            <a:endParaRPr lang="en-US" sz="2200" dirty="0"/>
          </a:p>
        </p:txBody>
      </p:sp>
      <p:pic>
        <p:nvPicPr>
          <p:cNvPr id="10" name="Image 3" descr="preencoded.png"/>
          <p:cNvPicPr>
            <a:picLocks noChangeAspect="1"/>
          </p:cNvPicPr>
          <p:nvPr/>
        </p:nvPicPr>
        <p:blipFill>
          <a:blip r:embed="rId6"/>
          <a:stretch>
            <a:fillRect/>
          </a:stretch>
        </p:blipFill>
        <p:spPr>
          <a:xfrm>
            <a:off x="709136" y="6458545"/>
            <a:ext cx="1013103" cy="1215747"/>
          </a:xfrm>
          <a:prstGeom prst="rect">
            <a:avLst/>
          </a:prstGeom>
        </p:spPr>
      </p:pic>
      <p:sp>
        <p:nvSpPr>
          <p:cNvPr id="11" name="Text 5"/>
          <p:cNvSpPr/>
          <p:nvPr/>
        </p:nvSpPr>
        <p:spPr>
          <a:xfrm>
            <a:off x="2026087" y="6680833"/>
            <a:ext cx="2532817" cy="296705"/>
          </a:xfrm>
          <a:prstGeom prst="rect">
            <a:avLst/>
          </a:prstGeom>
          <a:noFill/>
          <a:ln/>
        </p:spPr>
        <p:txBody>
          <a:bodyPr wrap="none" lIns="0" tIns="0" rIns="0" bIns="0" rtlCol="0" anchor="t"/>
          <a:lstStyle/>
          <a:p>
            <a:pPr marL="0" indent="0" algn="l">
              <a:lnSpc>
                <a:spcPts val="2450"/>
              </a:lnSpc>
              <a:buNone/>
            </a:pPr>
            <a:r>
              <a:rPr lang="en-US" sz="3600" b="1" dirty="0">
                <a:solidFill>
                  <a:srgbClr val="504C49"/>
                </a:solidFill>
                <a:ea typeface="Platypi Medium" pitchFamily="34" charset="-122"/>
                <a:cs typeface="Platypi Medium" pitchFamily="34" charset="-120"/>
              </a:rPr>
              <a:t>Participation</a:t>
            </a:r>
            <a:endParaRPr lang="en-US" sz="3600" b="1" dirty="0"/>
          </a:p>
        </p:txBody>
      </p:sp>
      <p:sp>
        <p:nvSpPr>
          <p:cNvPr id="12" name="Text 6"/>
          <p:cNvSpPr/>
          <p:nvPr/>
        </p:nvSpPr>
        <p:spPr>
          <a:xfrm>
            <a:off x="2026087" y="7099102"/>
            <a:ext cx="11895177" cy="324207"/>
          </a:xfrm>
          <a:prstGeom prst="rect">
            <a:avLst/>
          </a:prstGeom>
          <a:noFill/>
          <a:ln/>
        </p:spPr>
        <p:txBody>
          <a:bodyPr wrap="none" lIns="0" tIns="0" rIns="0" bIns="0" rtlCol="0" anchor="t"/>
          <a:lstStyle/>
          <a:p>
            <a:pPr marL="0" indent="0" algn="l">
              <a:lnSpc>
                <a:spcPts val="2550"/>
              </a:lnSpc>
              <a:buNone/>
            </a:pPr>
            <a:r>
              <a:rPr lang="en-US" sz="2200" dirty="0">
                <a:solidFill>
                  <a:srgbClr val="504C49"/>
                </a:solidFill>
                <a:ea typeface="Source Serif Pro" pitchFamily="34" charset="-122"/>
                <a:cs typeface="Source Serif Pro" pitchFamily="34" charset="-120"/>
              </a:rPr>
              <a:t>Il se joint activement au </a:t>
            </a:r>
            <a:r>
              <a:rPr lang="en-US" sz="2200" dirty="0" err="1">
                <a:solidFill>
                  <a:srgbClr val="504C49"/>
                </a:solidFill>
                <a:ea typeface="Source Serif Pro" pitchFamily="34" charset="-122"/>
                <a:cs typeface="Source Serif Pro" pitchFamily="34" charset="-120"/>
              </a:rPr>
              <a:t>projet</a:t>
            </a:r>
            <a:r>
              <a:rPr lang="en-US" sz="2200" dirty="0">
                <a:solidFill>
                  <a:srgbClr val="504C49"/>
                </a:solidFill>
                <a:ea typeface="Source Serif Pro" pitchFamily="34" charset="-122"/>
                <a:cs typeface="Source Serif Pro" pitchFamily="34" charset="-120"/>
              </a:rPr>
              <a:t> collectif</a:t>
            </a:r>
            <a:r>
              <a:rPr lang="en-US" sz="2400" dirty="0">
                <a:solidFill>
                  <a:srgbClr val="504C49"/>
                </a:solidFill>
                <a:ea typeface="Source Serif Pro" pitchFamily="34" charset="-122"/>
                <a:cs typeface="Source Serif Pro" pitchFamily="34" charset="-120"/>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0" y="448067"/>
            <a:ext cx="7114032" cy="1036494"/>
          </a:xfrm>
          <a:prstGeom prst="rect">
            <a:avLst/>
          </a:prstGeom>
          <a:noFill/>
          <a:ln/>
        </p:spPr>
        <p:txBody>
          <a:bodyPr wrap="none" lIns="0" tIns="0" rIns="0" bIns="0" rtlCol="0" anchor="t"/>
          <a:lstStyle/>
          <a:p>
            <a:pPr marL="0" indent="0" algn="l">
              <a:lnSpc>
                <a:spcPts val="5550"/>
              </a:lnSpc>
              <a:buNone/>
            </a:pPr>
            <a:r>
              <a:rPr lang="en-US" sz="4450" b="1" dirty="0">
                <a:solidFill>
                  <a:srgbClr val="201B18"/>
                </a:solidFill>
                <a:ea typeface="Platypi Medium" pitchFamily="34" charset="-122"/>
                <a:cs typeface="Platypi Medium" panose="020B0604020202020204" charset="0"/>
              </a:rPr>
              <a:t> III - Un Obstacle </a:t>
            </a:r>
            <a:endParaRPr lang="en-US" sz="4450" b="1" dirty="0">
              <a:cs typeface="Platypi Medium" panose="020B0604020202020204" charset="0"/>
            </a:endParaRPr>
          </a:p>
        </p:txBody>
      </p:sp>
      <p:sp>
        <p:nvSpPr>
          <p:cNvPr id="3" name="Text 1"/>
          <p:cNvSpPr/>
          <p:nvPr/>
        </p:nvSpPr>
        <p:spPr>
          <a:xfrm>
            <a:off x="2743141" y="2490073"/>
            <a:ext cx="2066545" cy="545830"/>
          </a:xfrm>
          <a:prstGeom prst="rect">
            <a:avLst/>
          </a:prstGeom>
          <a:noFill/>
          <a:ln/>
        </p:spPr>
        <p:txBody>
          <a:bodyPr wrap="none" lIns="0" tIns="0" rIns="0" bIns="0" rtlCol="0" anchor="t"/>
          <a:lstStyle/>
          <a:p>
            <a:pPr marL="0" indent="0" algn="r">
              <a:lnSpc>
                <a:spcPts val="2750"/>
              </a:lnSpc>
              <a:buNone/>
            </a:pPr>
            <a:r>
              <a:rPr lang="en-US" sz="3600" b="1" dirty="0">
                <a:solidFill>
                  <a:srgbClr val="504C49"/>
                </a:solidFill>
                <a:ea typeface="Platypi Medium" pitchFamily="34" charset="-122"/>
                <a:cs typeface="Platypi Medium" pitchFamily="34" charset="-120"/>
              </a:rPr>
              <a:t>Accident</a:t>
            </a:r>
            <a:endParaRPr lang="en-US" sz="3600" b="1" dirty="0"/>
          </a:p>
        </p:txBody>
      </p:sp>
      <p:sp>
        <p:nvSpPr>
          <p:cNvPr id="4" name="Text 2"/>
          <p:cNvSpPr/>
          <p:nvPr/>
        </p:nvSpPr>
        <p:spPr>
          <a:xfrm>
            <a:off x="963869" y="2853690"/>
            <a:ext cx="3898702" cy="725805"/>
          </a:xfrm>
          <a:prstGeom prst="rect">
            <a:avLst/>
          </a:prstGeom>
          <a:noFill/>
          <a:ln/>
        </p:spPr>
        <p:txBody>
          <a:bodyPr wrap="square" lIns="0" tIns="0" rIns="0" bIns="0" rtlCol="0" anchor="t"/>
          <a:lstStyle/>
          <a:p>
            <a:pPr marL="0" indent="0" algn="r">
              <a:lnSpc>
                <a:spcPts val="2850"/>
              </a:lnSpc>
              <a:buNone/>
            </a:pPr>
            <a:r>
              <a:rPr lang="en-US" sz="2200" dirty="0">
                <a:solidFill>
                  <a:srgbClr val="504C49"/>
                </a:solidFill>
                <a:ea typeface="Source Serif Pro" pitchFamily="34" charset="-122"/>
                <a:cs typeface="Source Serif Pro" pitchFamily="34" charset="-120"/>
              </a:rPr>
              <a:t>Le fer tombe dans l'eau pendant le travail.</a:t>
            </a:r>
            <a:endParaRPr lang="en-US" sz="2200" dirty="0"/>
          </a:p>
        </p:txBody>
      </p:sp>
      <p:pic>
        <p:nvPicPr>
          <p:cNvPr id="5" name="Image 0" descr="preencoded.png"/>
          <p:cNvPicPr>
            <a:picLocks noChangeAspect="1"/>
          </p:cNvPicPr>
          <p:nvPr/>
        </p:nvPicPr>
        <p:blipFill>
          <a:blip r:embed="rId3"/>
          <a:stretch>
            <a:fillRect/>
          </a:stretch>
        </p:blipFill>
        <p:spPr>
          <a:xfrm>
            <a:off x="5072078" y="2567568"/>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3249" y="3244003"/>
            <a:ext cx="339328" cy="424220"/>
          </a:xfrm>
          <a:prstGeom prst="rect">
            <a:avLst/>
          </a:prstGeom>
        </p:spPr>
      </p:pic>
      <p:sp>
        <p:nvSpPr>
          <p:cNvPr id="7" name="Text 3"/>
          <p:cNvSpPr/>
          <p:nvPr/>
        </p:nvSpPr>
        <p:spPr>
          <a:xfrm>
            <a:off x="9317236" y="2359866"/>
            <a:ext cx="1981319" cy="686515"/>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Détresse</a:t>
            </a:r>
            <a:endParaRPr lang="en-US" sz="3600" b="1" dirty="0"/>
          </a:p>
        </p:txBody>
      </p:sp>
      <p:sp>
        <p:nvSpPr>
          <p:cNvPr id="8" name="Text 4"/>
          <p:cNvSpPr/>
          <p:nvPr/>
        </p:nvSpPr>
        <p:spPr>
          <a:xfrm>
            <a:off x="9365813" y="2833330"/>
            <a:ext cx="3668483" cy="686515"/>
          </a:xfrm>
          <a:prstGeom prst="rect">
            <a:avLst/>
          </a:prstGeom>
          <a:noFill/>
          <a:ln/>
        </p:spPr>
        <p:txBody>
          <a:bodyPr wrap="squar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"Hélas, mon maître! il était emprunté!"</a:t>
            </a:r>
            <a:endParaRPr lang="en-US" sz="2200" dirty="0"/>
          </a:p>
        </p:txBody>
      </p:sp>
      <p:pic>
        <p:nvPicPr>
          <p:cNvPr id="9" name="Image 2" descr="preencoded.png"/>
          <p:cNvPicPr>
            <a:picLocks noChangeAspect="1"/>
          </p:cNvPicPr>
          <p:nvPr/>
        </p:nvPicPr>
        <p:blipFill>
          <a:blip r:embed="rId5"/>
          <a:stretch>
            <a:fillRect/>
          </a:stretch>
        </p:blipFill>
        <p:spPr>
          <a:xfrm>
            <a:off x="5051627" y="2575934"/>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286873" y="3591834"/>
            <a:ext cx="339328" cy="424220"/>
          </a:xfrm>
          <a:prstGeom prst="rect">
            <a:avLst/>
          </a:prstGeom>
        </p:spPr>
      </p:pic>
      <p:sp>
        <p:nvSpPr>
          <p:cNvPr id="11" name="Text 5"/>
          <p:cNvSpPr/>
          <p:nvPr/>
        </p:nvSpPr>
        <p:spPr>
          <a:xfrm>
            <a:off x="9480982" y="5710833"/>
            <a:ext cx="3438144" cy="490418"/>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Localisation</a:t>
            </a:r>
            <a:endParaRPr lang="en-US" sz="3600" b="1" dirty="0"/>
          </a:p>
        </p:txBody>
      </p:sp>
      <p:sp>
        <p:nvSpPr>
          <p:cNvPr id="12" name="Text 6"/>
          <p:cNvSpPr/>
          <p:nvPr/>
        </p:nvSpPr>
        <p:spPr>
          <a:xfrm>
            <a:off x="9457681" y="6201251"/>
            <a:ext cx="3898821"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Élisée demande où est tombé l'outil.</a:t>
            </a:r>
            <a:endParaRPr lang="en-US" sz="2200" dirty="0"/>
          </a:p>
        </p:txBody>
      </p:sp>
      <p:pic>
        <p:nvPicPr>
          <p:cNvPr id="13" name="Image 4" descr="preencoded.png"/>
          <p:cNvPicPr>
            <a:picLocks noChangeAspect="1"/>
          </p:cNvPicPr>
          <p:nvPr/>
        </p:nvPicPr>
        <p:blipFill>
          <a:blip r:embed="rId7"/>
          <a:stretch>
            <a:fillRect/>
          </a:stretch>
        </p:blipFill>
        <p:spPr>
          <a:xfrm>
            <a:off x="5061852" y="2567568"/>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206895" y="5733141"/>
            <a:ext cx="339328" cy="424220"/>
          </a:xfrm>
          <a:prstGeom prst="rect">
            <a:avLst/>
          </a:prstGeom>
        </p:spPr>
      </p:pic>
      <p:sp>
        <p:nvSpPr>
          <p:cNvPr id="15" name="Text 7"/>
          <p:cNvSpPr/>
          <p:nvPr/>
        </p:nvSpPr>
        <p:spPr>
          <a:xfrm>
            <a:off x="1974451" y="5437406"/>
            <a:ext cx="2835235" cy="354330"/>
          </a:xfrm>
          <a:prstGeom prst="rect">
            <a:avLst/>
          </a:prstGeom>
          <a:noFill/>
          <a:ln/>
        </p:spPr>
        <p:txBody>
          <a:bodyPr wrap="none" lIns="0" tIns="0" rIns="0" bIns="0" rtlCol="0" anchor="t"/>
          <a:lstStyle/>
          <a:p>
            <a:pPr marL="0" indent="0" algn="r">
              <a:lnSpc>
                <a:spcPts val="2750"/>
              </a:lnSpc>
              <a:buNone/>
            </a:pPr>
            <a:r>
              <a:rPr lang="en-US" sz="3600" b="1" dirty="0">
                <a:solidFill>
                  <a:srgbClr val="504C49"/>
                </a:solidFill>
                <a:ea typeface="Platypi Medium" pitchFamily="34" charset="-122"/>
                <a:cs typeface="Platypi Medium" pitchFamily="34" charset="-120"/>
              </a:rPr>
              <a:t>Intervention</a:t>
            </a:r>
            <a:endParaRPr lang="en-US" sz="3600" b="1" dirty="0"/>
          </a:p>
        </p:txBody>
      </p:sp>
      <p:sp>
        <p:nvSpPr>
          <p:cNvPr id="16" name="Text 8"/>
          <p:cNvSpPr/>
          <p:nvPr/>
        </p:nvSpPr>
        <p:spPr>
          <a:xfrm>
            <a:off x="570823" y="5826681"/>
            <a:ext cx="4238863" cy="1310045"/>
          </a:xfrm>
          <a:prstGeom prst="rect">
            <a:avLst/>
          </a:prstGeom>
          <a:noFill/>
          <a:ln/>
        </p:spPr>
        <p:txBody>
          <a:bodyPr wrap="square" lIns="0" tIns="0" rIns="0" bIns="0" rtlCol="0" anchor="t"/>
          <a:lstStyle/>
          <a:p>
            <a:pPr marL="0" indent="0" algn="r">
              <a:lnSpc>
                <a:spcPts val="2850"/>
              </a:lnSpc>
              <a:buNone/>
            </a:pPr>
            <a:r>
              <a:rPr lang="en-US" sz="2200" dirty="0">
                <a:solidFill>
                  <a:srgbClr val="504C49"/>
                </a:solidFill>
                <a:ea typeface="Source Serif Pro" pitchFamily="34" charset="-122"/>
                <a:cs typeface="Source Serif Pro" pitchFamily="34" charset="-120"/>
              </a:rPr>
              <a:t>L'homme de Dieu prend l'initiative de résoudre le problème.</a:t>
            </a:r>
            <a:endParaRPr lang="en-US" sz="2200" dirty="0"/>
          </a:p>
        </p:txBody>
      </p:sp>
      <p:pic>
        <p:nvPicPr>
          <p:cNvPr id="17" name="Image 6" descr="preencoded.png"/>
          <p:cNvPicPr>
            <a:picLocks noChangeAspect="1"/>
          </p:cNvPicPr>
          <p:nvPr/>
        </p:nvPicPr>
        <p:blipFill>
          <a:blip r:embed="rId9"/>
          <a:stretch>
            <a:fillRect/>
          </a:stretch>
        </p:blipFill>
        <p:spPr>
          <a:xfrm>
            <a:off x="5082304" y="2559202"/>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937173" y="5346634"/>
            <a:ext cx="339328" cy="424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11" grpId="0" animBg="1"/>
      <p:bldP spid="12"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38379"/>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201B18"/>
                </a:solidFill>
                <a:cs typeface="Platypi Medium" pitchFamily="34" charset="-120"/>
              </a:rPr>
              <a:t>IV - Une intervention </a:t>
            </a:r>
            <a:endParaRPr lang="en-US" sz="4450" b="1" dirty="0"/>
          </a:p>
        </p:txBody>
      </p:sp>
      <p:sp>
        <p:nvSpPr>
          <p:cNvPr id="4" name="Shape 1"/>
          <p:cNvSpPr/>
          <p:nvPr/>
        </p:nvSpPr>
        <p:spPr>
          <a:xfrm>
            <a:off x="1474173" y="2318741"/>
            <a:ext cx="30480" cy="4374475"/>
          </a:xfrm>
          <a:prstGeom prst="roundRect">
            <a:avLst>
              <a:gd name="adj" fmla="val 111628"/>
            </a:avLst>
          </a:prstGeom>
          <a:solidFill>
            <a:srgbClr val="D8D4D4"/>
          </a:solidFill>
          <a:ln/>
        </p:spPr>
        <p:txBody>
          <a:bodyPr/>
          <a:lstStyle/>
          <a:p>
            <a:endParaRPr lang="fr-FR"/>
          </a:p>
        </p:txBody>
      </p:sp>
      <p:sp>
        <p:nvSpPr>
          <p:cNvPr id="5" name="Shape 2"/>
          <p:cNvSpPr/>
          <p:nvPr/>
        </p:nvSpPr>
        <p:spPr>
          <a:xfrm>
            <a:off x="1698844" y="2813803"/>
            <a:ext cx="680442" cy="30480"/>
          </a:xfrm>
          <a:prstGeom prst="roundRect">
            <a:avLst>
              <a:gd name="adj" fmla="val 111628"/>
            </a:avLst>
          </a:prstGeom>
          <a:solidFill>
            <a:srgbClr val="D8D4D4"/>
          </a:solidFill>
          <a:ln/>
        </p:spPr>
        <p:txBody>
          <a:bodyPr/>
          <a:lstStyle/>
          <a:p>
            <a:endParaRPr lang="fr-FR"/>
          </a:p>
        </p:txBody>
      </p:sp>
      <p:sp>
        <p:nvSpPr>
          <p:cNvPr id="6" name="Shape 3"/>
          <p:cNvSpPr/>
          <p:nvPr/>
        </p:nvSpPr>
        <p:spPr>
          <a:xfrm>
            <a:off x="1219022" y="2573892"/>
            <a:ext cx="510302" cy="510302"/>
          </a:xfrm>
          <a:prstGeom prst="roundRect">
            <a:avLst>
              <a:gd name="adj" fmla="val 6667"/>
            </a:avLst>
          </a:prstGeom>
          <a:solidFill>
            <a:srgbClr val="F9F7F7"/>
          </a:solidFill>
          <a:ln/>
        </p:spPr>
        <p:txBody>
          <a:bodyPr/>
          <a:lstStyle/>
          <a:p>
            <a:endParaRPr lang="fr-FR"/>
          </a:p>
        </p:txBody>
      </p:sp>
      <p:pic>
        <p:nvPicPr>
          <p:cNvPr id="7" name="Image 1" descr="preencoded.png"/>
          <p:cNvPicPr>
            <a:picLocks noChangeAspect="1"/>
          </p:cNvPicPr>
          <p:nvPr/>
        </p:nvPicPr>
        <p:blipFill>
          <a:blip r:embed="rId4"/>
          <a:stretch>
            <a:fillRect/>
          </a:stretch>
        </p:blipFill>
        <p:spPr>
          <a:xfrm>
            <a:off x="1299806" y="2616397"/>
            <a:ext cx="340162" cy="425291"/>
          </a:xfrm>
          <a:prstGeom prst="rect">
            <a:avLst/>
          </a:prstGeom>
        </p:spPr>
      </p:pic>
      <p:sp>
        <p:nvSpPr>
          <p:cNvPr id="8" name="Text 4"/>
          <p:cNvSpPr/>
          <p:nvPr/>
        </p:nvSpPr>
        <p:spPr>
          <a:xfrm>
            <a:off x="2608243" y="2545555"/>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Action Simple</a:t>
            </a:r>
            <a:endParaRPr lang="en-US" sz="3600" b="1" dirty="0"/>
          </a:p>
        </p:txBody>
      </p:sp>
      <p:sp>
        <p:nvSpPr>
          <p:cNvPr id="9" name="Text 5"/>
          <p:cNvSpPr/>
          <p:nvPr/>
        </p:nvSpPr>
        <p:spPr>
          <a:xfrm>
            <a:off x="2608243" y="3035974"/>
            <a:ext cx="6167199"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Élisée coupe un morceau de bois.</a:t>
            </a:r>
            <a:endParaRPr lang="en-US" sz="2200" dirty="0"/>
          </a:p>
        </p:txBody>
      </p:sp>
      <p:sp>
        <p:nvSpPr>
          <p:cNvPr id="10" name="Shape 6"/>
          <p:cNvSpPr/>
          <p:nvPr/>
        </p:nvSpPr>
        <p:spPr>
          <a:xfrm>
            <a:off x="1698844" y="4347566"/>
            <a:ext cx="680442" cy="30480"/>
          </a:xfrm>
          <a:prstGeom prst="roundRect">
            <a:avLst>
              <a:gd name="adj" fmla="val 111628"/>
            </a:avLst>
          </a:prstGeom>
          <a:solidFill>
            <a:srgbClr val="D8D4D4"/>
          </a:solidFill>
          <a:ln/>
        </p:spPr>
        <p:txBody>
          <a:bodyPr/>
          <a:lstStyle/>
          <a:p>
            <a:endParaRPr lang="fr-FR"/>
          </a:p>
        </p:txBody>
      </p:sp>
      <p:sp>
        <p:nvSpPr>
          <p:cNvPr id="11" name="Shape 7"/>
          <p:cNvSpPr/>
          <p:nvPr/>
        </p:nvSpPr>
        <p:spPr>
          <a:xfrm>
            <a:off x="1219022" y="4107655"/>
            <a:ext cx="510302" cy="510302"/>
          </a:xfrm>
          <a:prstGeom prst="roundRect">
            <a:avLst>
              <a:gd name="adj" fmla="val 6667"/>
            </a:avLst>
          </a:prstGeom>
          <a:solidFill>
            <a:srgbClr val="F9F7F7"/>
          </a:solidFill>
          <a:ln/>
        </p:spPr>
        <p:txBody>
          <a:bodyPr/>
          <a:lstStyle/>
          <a:p>
            <a:endParaRPr lang="fr-FR"/>
          </a:p>
        </p:txBody>
      </p:sp>
      <p:sp>
        <p:nvSpPr>
          <p:cNvPr id="13" name="Text 8"/>
          <p:cNvSpPr/>
          <p:nvPr/>
        </p:nvSpPr>
        <p:spPr>
          <a:xfrm>
            <a:off x="2608243" y="4107654"/>
            <a:ext cx="4281369" cy="325993"/>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Geste Symbolique</a:t>
            </a:r>
            <a:endParaRPr lang="en-US" sz="3600" b="1" dirty="0"/>
          </a:p>
        </p:txBody>
      </p:sp>
      <p:sp>
        <p:nvSpPr>
          <p:cNvPr id="14" name="Text 9"/>
          <p:cNvSpPr/>
          <p:nvPr/>
        </p:nvSpPr>
        <p:spPr>
          <a:xfrm>
            <a:off x="2608243" y="4569737"/>
            <a:ext cx="6167199"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Il jette le bois dans l'eau.</a:t>
            </a:r>
            <a:endParaRPr lang="en-US" sz="2200" dirty="0"/>
          </a:p>
        </p:txBody>
      </p:sp>
      <p:sp>
        <p:nvSpPr>
          <p:cNvPr id="15" name="Shape 10"/>
          <p:cNvSpPr/>
          <p:nvPr/>
        </p:nvSpPr>
        <p:spPr>
          <a:xfrm>
            <a:off x="1698844" y="5881329"/>
            <a:ext cx="680442" cy="30480"/>
          </a:xfrm>
          <a:prstGeom prst="roundRect">
            <a:avLst>
              <a:gd name="adj" fmla="val 111628"/>
            </a:avLst>
          </a:prstGeom>
          <a:solidFill>
            <a:srgbClr val="D8D4D4"/>
          </a:solidFill>
          <a:ln/>
        </p:spPr>
        <p:txBody>
          <a:bodyPr/>
          <a:lstStyle/>
          <a:p>
            <a:endParaRPr lang="fr-FR"/>
          </a:p>
        </p:txBody>
      </p:sp>
      <p:sp>
        <p:nvSpPr>
          <p:cNvPr id="16" name="Shape 11"/>
          <p:cNvSpPr/>
          <p:nvPr/>
        </p:nvSpPr>
        <p:spPr>
          <a:xfrm>
            <a:off x="1219022" y="5641418"/>
            <a:ext cx="510302" cy="510302"/>
          </a:xfrm>
          <a:prstGeom prst="roundRect">
            <a:avLst>
              <a:gd name="adj" fmla="val 6667"/>
            </a:avLst>
          </a:prstGeom>
          <a:solidFill>
            <a:srgbClr val="F9F7F7"/>
          </a:solidFill>
          <a:ln/>
        </p:spPr>
        <p:txBody>
          <a:bodyPr/>
          <a:lstStyle/>
          <a:p>
            <a:endParaRPr lang="fr-FR"/>
          </a:p>
        </p:txBody>
      </p:sp>
      <p:pic>
        <p:nvPicPr>
          <p:cNvPr id="17" name="Image 3" descr="preencoded.png"/>
          <p:cNvPicPr>
            <a:picLocks noChangeAspect="1"/>
          </p:cNvPicPr>
          <p:nvPr/>
        </p:nvPicPr>
        <p:blipFill>
          <a:blip r:embed="rId5"/>
          <a:stretch>
            <a:fillRect/>
          </a:stretch>
        </p:blipFill>
        <p:spPr>
          <a:xfrm>
            <a:off x="1299806" y="5726429"/>
            <a:ext cx="340162" cy="425291"/>
          </a:xfrm>
          <a:prstGeom prst="rect">
            <a:avLst/>
          </a:prstGeom>
        </p:spPr>
      </p:pic>
      <p:sp>
        <p:nvSpPr>
          <p:cNvPr id="18" name="Text 12"/>
          <p:cNvSpPr/>
          <p:nvPr/>
        </p:nvSpPr>
        <p:spPr>
          <a:xfrm>
            <a:off x="2608243" y="561308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Miracle</a:t>
            </a:r>
            <a:endParaRPr lang="en-US" sz="3600" b="1" dirty="0"/>
          </a:p>
        </p:txBody>
      </p:sp>
      <p:sp>
        <p:nvSpPr>
          <p:cNvPr id="19" name="Text 13"/>
          <p:cNvSpPr/>
          <p:nvPr/>
        </p:nvSpPr>
        <p:spPr>
          <a:xfrm>
            <a:off x="2608243" y="6103500"/>
            <a:ext cx="6167199"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Le fer remonte à la surface.</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33914"/>
            <a:ext cx="8358426" cy="708779"/>
          </a:xfrm>
          <a:prstGeom prst="rect">
            <a:avLst/>
          </a:prstGeom>
          <a:noFill/>
          <a:ln/>
        </p:spPr>
        <p:txBody>
          <a:bodyPr wrap="none" lIns="0" tIns="0" rIns="0" bIns="0" rtlCol="0" anchor="t"/>
          <a:lstStyle/>
          <a:p>
            <a:pPr marL="0" indent="0" algn="l">
              <a:lnSpc>
                <a:spcPts val="5550"/>
              </a:lnSpc>
              <a:buNone/>
            </a:pPr>
            <a:r>
              <a:rPr lang="en-US" sz="4450" b="1" dirty="0">
                <a:solidFill>
                  <a:srgbClr val="201B18"/>
                </a:solidFill>
                <a:ea typeface="Platypi Medium" pitchFamily="34" charset="-122"/>
                <a:cs typeface="Platypi Medium" pitchFamily="34" charset="-120"/>
              </a:rPr>
              <a:t>V - Une Solution</a:t>
            </a:r>
            <a:endParaRPr lang="en-US" sz="4450" b="1" dirty="0"/>
          </a:p>
        </p:txBody>
      </p:sp>
      <p:sp>
        <p:nvSpPr>
          <p:cNvPr id="3" name="Shape 1"/>
          <p:cNvSpPr/>
          <p:nvPr/>
        </p:nvSpPr>
        <p:spPr>
          <a:xfrm>
            <a:off x="793790" y="2622233"/>
            <a:ext cx="2173724" cy="1306949"/>
          </a:xfrm>
          <a:prstGeom prst="roundRect">
            <a:avLst>
              <a:gd name="adj" fmla="val 2603"/>
            </a:avLst>
          </a:prstGeom>
          <a:solidFill>
            <a:srgbClr val="F9F7F7"/>
          </a:solidFill>
          <a:ln/>
        </p:spPr>
        <p:txBody>
          <a:bodyPr/>
          <a:lstStyle/>
          <a:p>
            <a:endParaRPr lang="fr-FR"/>
          </a:p>
        </p:txBody>
      </p:sp>
      <p:pic>
        <p:nvPicPr>
          <p:cNvPr id="4" name="Image 0" descr="preencoded.png"/>
          <p:cNvPicPr>
            <a:picLocks noChangeAspect="1"/>
          </p:cNvPicPr>
          <p:nvPr/>
        </p:nvPicPr>
        <p:blipFill>
          <a:blip r:embed="rId3"/>
          <a:stretch>
            <a:fillRect/>
          </a:stretch>
        </p:blipFill>
        <p:spPr>
          <a:xfrm>
            <a:off x="1721167" y="3076337"/>
            <a:ext cx="318968" cy="398621"/>
          </a:xfrm>
          <a:prstGeom prst="rect">
            <a:avLst/>
          </a:prstGeom>
        </p:spPr>
      </p:pic>
      <p:sp>
        <p:nvSpPr>
          <p:cNvPr id="5" name="Text 2"/>
          <p:cNvSpPr/>
          <p:nvPr/>
        </p:nvSpPr>
        <p:spPr>
          <a:xfrm>
            <a:off x="3194328" y="2849047"/>
            <a:ext cx="2184083"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Directive</a:t>
            </a:r>
            <a:endParaRPr lang="en-US" sz="3600" b="1" dirty="0"/>
          </a:p>
        </p:txBody>
      </p:sp>
      <p:sp>
        <p:nvSpPr>
          <p:cNvPr id="6" name="Text 3"/>
          <p:cNvSpPr/>
          <p:nvPr/>
        </p:nvSpPr>
        <p:spPr>
          <a:xfrm>
            <a:off x="3194328" y="3339465"/>
            <a:ext cx="2184083"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Élisée dit: "Enlève-le."</a:t>
            </a:r>
            <a:endParaRPr lang="en-US" sz="2200" dirty="0"/>
          </a:p>
        </p:txBody>
      </p:sp>
      <p:sp>
        <p:nvSpPr>
          <p:cNvPr id="7" name="Shape 4"/>
          <p:cNvSpPr/>
          <p:nvPr/>
        </p:nvSpPr>
        <p:spPr>
          <a:xfrm>
            <a:off x="3080861" y="3913942"/>
            <a:ext cx="10642402" cy="15240"/>
          </a:xfrm>
          <a:prstGeom prst="roundRect">
            <a:avLst>
              <a:gd name="adj" fmla="val 223256"/>
            </a:avLst>
          </a:prstGeom>
          <a:solidFill>
            <a:srgbClr val="D8D4D4"/>
          </a:solidFill>
          <a:ln/>
        </p:spPr>
        <p:txBody>
          <a:bodyPr/>
          <a:lstStyle/>
          <a:p>
            <a:endParaRPr lang="fr-FR"/>
          </a:p>
        </p:txBody>
      </p:sp>
      <p:sp>
        <p:nvSpPr>
          <p:cNvPr id="8" name="Shape 5"/>
          <p:cNvSpPr/>
          <p:nvPr/>
        </p:nvSpPr>
        <p:spPr>
          <a:xfrm>
            <a:off x="793790" y="4042529"/>
            <a:ext cx="4347567" cy="1306949"/>
          </a:xfrm>
          <a:prstGeom prst="roundRect">
            <a:avLst>
              <a:gd name="adj" fmla="val 2603"/>
            </a:avLst>
          </a:prstGeom>
          <a:solidFill>
            <a:srgbClr val="F9F7F7"/>
          </a:solidFill>
          <a:ln/>
        </p:spPr>
        <p:txBody>
          <a:bodyPr/>
          <a:lstStyle/>
          <a:p>
            <a:endParaRPr lang="fr-FR"/>
          </a:p>
        </p:txBody>
      </p:sp>
      <p:pic>
        <p:nvPicPr>
          <p:cNvPr id="9" name="Image 1" descr="preencoded.png"/>
          <p:cNvPicPr>
            <a:picLocks noChangeAspect="1"/>
          </p:cNvPicPr>
          <p:nvPr/>
        </p:nvPicPr>
        <p:blipFill>
          <a:blip r:embed="rId4"/>
          <a:stretch>
            <a:fillRect/>
          </a:stretch>
        </p:blipFill>
        <p:spPr>
          <a:xfrm>
            <a:off x="2808089" y="4496633"/>
            <a:ext cx="318968" cy="398621"/>
          </a:xfrm>
          <a:prstGeom prst="rect">
            <a:avLst/>
          </a:prstGeom>
        </p:spPr>
      </p:pic>
      <p:sp>
        <p:nvSpPr>
          <p:cNvPr id="10" name="Text 6"/>
          <p:cNvSpPr/>
          <p:nvPr/>
        </p:nvSpPr>
        <p:spPr>
          <a:xfrm>
            <a:off x="5368171" y="4269343"/>
            <a:ext cx="2622709"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Action</a:t>
            </a:r>
            <a:endParaRPr lang="en-US" sz="3600" b="1" dirty="0"/>
          </a:p>
        </p:txBody>
      </p:sp>
      <p:sp>
        <p:nvSpPr>
          <p:cNvPr id="11" name="Text 7"/>
          <p:cNvSpPr/>
          <p:nvPr/>
        </p:nvSpPr>
        <p:spPr>
          <a:xfrm>
            <a:off x="5368171" y="4759762"/>
            <a:ext cx="2622709"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Le disciple étend sa main.</a:t>
            </a:r>
            <a:endParaRPr lang="en-US" sz="2200" dirty="0"/>
          </a:p>
        </p:txBody>
      </p:sp>
      <p:sp>
        <p:nvSpPr>
          <p:cNvPr id="12" name="Shape 8"/>
          <p:cNvSpPr/>
          <p:nvPr/>
        </p:nvSpPr>
        <p:spPr>
          <a:xfrm>
            <a:off x="5254704" y="5334238"/>
            <a:ext cx="8468558" cy="15240"/>
          </a:xfrm>
          <a:prstGeom prst="roundRect">
            <a:avLst>
              <a:gd name="adj" fmla="val 223256"/>
            </a:avLst>
          </a:prstGeom>
          <a:solidFill>
            <a:srgbClr val="D8D4D4"/>
          </a:solidFill>
          <a:ln/>
        </p:spPr>
        <p:txBody>
          <a:bodyPr/>
          <a:lstStyle/>
          <a:p>
            <a:endParaRPr lang="fr-FR"/>
          </a:p>
        </p:txBody>
      </p:sp>
      <p:sp>
        <p:nvSpPr>
          <p:cNvPr id="13" name="Shape 9"/>
          <p:cNvSpPr/>
          <p:nvPr/>
        </p:nvSpPr>
        <p:spPr>
          <a:xfrm>
            <a:off x="793790" y="5462826"/>
            <a:ext cx="6521410" cy="1306949"/>
          </a:xfrm>
          <a:prstGeom prst="roundRect">
            <a:avLst>
              <a:gd name="adj" fmla="val 2603"/>
            </a:avLst>
          </a:prstGeom>
          <a:solidFill>
            <a:srgbClr val="F9F7F7"/>
          </a:solidFill>
          <a:ln/>
        </p:spPr>
        <p:txBody>
          <a:bodyPr/>
          <a:lstStyle/>
          <a:p>
            <a:endParaRPr lang="fr-FR"/>
          </a:p>
        </p:txBody>
      </p:sp>
      <p:pic>
        <p:nvPicPr>
          <p:cNvPr id="14" name="Image 2" descr="preencoded.png"/>
          <p:cNvPicPr>
            <a:picLocks noChangeAspect="1"/>
          </p:cNvPicPr>
          <p:nvPr/>
        </p:nvPicPr>
        <p:blipFill>
          <a:blip r:embed="rId5"/>
          <a:stretch>
            <a:fillRect/>
          </a:stretch>
        </p:blipFill>
        <p:spPr>
          <a:xfrm>
            <a:off x="3895011" y="5916930"/>
            <a:ext cx="318968" cy="398621"/>
          </a:xfrm>
          <a:prstGeom prst="rect">
            <a:avLst/>
          </a:prstGeom>
        </p:spPr>
      </p:pic>
      <p:sp>
        <p:nvSpPr>
          <p:cNvPr id="15" name="Text 10"/>
          <p:cNvSpPr/>
          <p:nvPr/>
        </p:nvSpPr>
        <p:spPr>
          <a:xfrm>
            <a:off x="7542014" y="5689640"/>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Récupération</a:t>
            </a:r>
            <a:endParaRPr lang="en-US" sz="3600" b="1" dirty="0"/>
          </a:p>
        </p:txBody>
      </p:sp>
      <p:sp>
        <p:nvSpPr>
          <p:cNvPr id="16" name="Text 11"/>
          <p:cNvSpPr/>
          <p:nvPr/>
        </p:nvSpPr>
        <p:spPr>
          <a:xfrm>
            <a:off x="7542014" y="6180058"/>
            <a:ext cx="3313628"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Il prend lui-même l'outil flottant.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P spid="12"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0" y="0"/>
            <a:ext cx="14630400" cy="2376964"/>
          </a:xfrm>
          <a:prstGeom prst="rect">
            <a:avLst/>
          </a:prstGeom>
          <a:noFill/>
          <a:ln/>
        </p:spPr>
        <p:txBody>
          <a:bodyPr wrap="square" lIns="0" tIns="0" rIns="0" bIns="0" rtlCol="0" anchor="t"/>
          <a:lstStyle/>
          <a:p>
            <a:pPr marL="0" indent="0" algn="l">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 </a:t>
            </a:r>
            <a:endParaRPr lang="en-US" sz="4450" dirty="0"/>
          </a:p>
        </p:txBody>
      </p:sp>
      <p:sp>
        <p:nvSpPr>
          <p:cNvPr id="4" name="Shape 1"/>
          <p:cNvSpPr/>
          <p:nvPr/>
        </p:nvSpPr>
        <p:spPr>
          <a:xfrm>
            <a:off x="6790492" y="1863566"/>
            <a:ext cx="510302" cy="510302"/>
          </a:xfrm>
          <a:prstGeom prst="roundRect">
            <a:avLst>
              <a:gd name="adj" fmla="val 6667"/>
            </a:avLst>
          </a:prstGeom>
          <a:solidFill>
            <a:srgbClr val="F9F7F7"/>
          </a:solidFill>
          <a:ln/>
        </p:spPr>
        <p:txBody>
          <a:bodyPr/>
          <a:lstStyle/>
          <a:p>
            <a:endParaRPr lang="fr-FR"/>
          </a:p>
        </p:txBody>
      </p:sp>
      <p:pic>
        <p:nvPicPr>
          <p:cNvPr id="5" name="Image 1" descr="preencoded.png"/>
          <p:cNvPicPr>
            <a:picLocks noChangeAspect="1"/>
          </p:cNvPicPr>
          <p:nvPr/>
        </p:nvPicPr>
        <p:blipFill>
          <a:blip r:embed="rId3"/>
          <a:stretch>
            <a:fillRect/>
          </a:stretch>
        </p:blipFill>
        <p:spPr>
          <a:xfrm>
            <a:off x="6875562" y="1950125"/>
            <a:ext cx="340162" cy="425291"/>
          </a:xfrm>
          <a:prstGeom prst="rect">
            <a:avLst/>
          </a:prstGeom>
        </p:spPr>
      </p:pic>
      <p:sp>
        <p:nvSpPr>
          <p:cNvPr id="6" name="Text 2"/>
          <p:cNvSpPr/>
          <p:nvPr/>
        </p:nvSpPr>
        <p:spPr>
          <a:xfrm>
            <a:off x="7527608" y="1863566"/>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Présence Engagée</a:t>
            </a:r>
            <a:endParaRPr lang="en-US" sz="3600" b="1" dirty="0"/>
          </a:p>
        </p:txBody>
      </p:sp>
      <p:sp>
        <p:nvSpPr>
          <p:cNvPr id="7" name="Text 3"/>
          <p:cNvSpPr/>
          <p:nvPr/>
        </p:nvSpPr>
        <p:spPr>
          <a:xfrm>
            <a:off x="7527608" y="2353984"/>
            <a:ext cx="6819305"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Être physiquement présent avec son équipe dans le travail.</a:t>
            </a:r>
            <a:endParaRPr lang="en-US" sz="2200" dirty="0"/>
          </a:p>
        </p:txBody>
      </p:sp>
      <p:sp>
        <p:nvSpPr>
          <p:cNvPr id="8" name="Shape 4"/>
          <p:cNvSpPr/>
          <p:nvPr/>
        </p:nvSpPr>
        <p:spPr>
          <a:xfrm>
            <a:off x="6790492" y="3198852"/>
            <a:ext cx="510302" cy="510302"/>
          </a:xfrm>
          <a:prstGeom prst="roundRect">
            <a:avLst>
              <a:gd name="adj" fmla="val 6667"/>
            </a:avLst>
          </a:prstGeom>
          <a:solidFill>
            <a:srgbClr val="F9F7F7"/>
          </a:solidFill>
          <a:ln/>
        </p:spPr>
        <p:txBody>
          <a:bodyPr/>
          <a:lstStyle/>
          <a:p>
            <a:endParaRPr lang="fr-FR"/>
          </a:p>
        </p:txBody>
      </p:sp>
      <p:pic>
        <p:nvPicPr>
          <p:cNvPr id="9" name="Image 2" descr="preencoded.png"/>
          <p:cNvPicPr>
            <a:picLocks noChangeAspect="1"/>
          </p:cNvPicPr>
          <p:nvPr/>
        </p:nvPicPr>
        <p:blipFill>
          <a:blip r:embed="rId4"/>
          <a:stretch>
            <a:fillRect/>
          </a:stretch>
        </p:blipFill>
        <p:spPr>
          <a:xfrm>
            <a:off x="6903958" y="3239571"/>
            <a:ext cx="340162" cy="425291"/>
          </a:xfrm>
          <a:prstGeom prst="rect">
            <a:avLst/>
          </a:prstGeom>
        </p:spPr>
      </p:pic>
      <p:sp>
        <p:nvSpPr>
          <p:cNvPr id="10" name="Text 5"/>
          <p:cNvSpPr/>
          <p:nvPr/>
        </p:nvSpPr>
        <p:spPr>
          <a:xfrm>
            <a:off x="7527608" y="3198852"/>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Résolution Créative</a:t>
            </a:r>
            <a:endParaRPr lang="en-US" sz="3600" b="1" dirty="0"/>
          </a:p>
        </p:txBody>
      </p:sp>
      <p:sp>
        <p:nvSpPr>
          <p:cNvPr id="11" name="Text 6"/>
          <p:cNvSpPr/>
          <p:nvPr/>
        </p:nvSpPr>
        <p:spPr>
          <a:xfrm>
            <a:off x="7527608" y="3689270"/>
            <a:ext cx="6819305"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Aborder les problèmes avec créativité et confiance.</a:t>
            </a:r>
            <a:endParaRPr lang="en-US" sz="2200" dirty="0"/>
          </a:p>
        </p:txBody>
      </p:sp>
      <p:sp>
        <p:nvSpPr>
          <p:cNvPr id="12" name="Shape 7"/>
          <p:cNvSpPr/>
          <p:nvPr/>
        </p:nvSpPr>
        <p:spPr>
          <a:xfrm>
            <a:off x="6790492" y="4534138"/>
            <a:ext cx="510302" cy="510302"/>
          </a:xfrm>
          <a:prstGeom prst="roundRect">
            <a:avLst>
              <a:gd name="adj" fmla="val 6667"/>
            </a:avLst>
          </a:prstGeom>
          <a:solidFill>
            <a:srgbClr val="F9F7F7"/>
          </a:solidFill>
          <a:ln/>
        </p:spPr>
        <p:txBody>
          <a:bodyPr/>
          <a:lstStyle/>
          <a:p>
            <a:endParaRPr lang="fr-FR"/>
          </a:p>
        </p:txBody>
      </p:sp>
      <p:pic>
        <p:nvPicPr>
          <p:cNvPr id="13" name="Image 3" descr="preencoded.png"/>
          <p:cNvPicPr>
            <a:picLocks noChangeAspect="1"/>
          </p:cNvPicPr>
          <p:nvPr/>
        </p:nvPicPr>
        <p:blipFill>
          <a:blip r:embed="rId5"/>
          <a:stretch>
            <a:fillRect/>
          </a:stretch>
        </p:blipFill>
        <p:spPr>
          <a:xfrm>
            <a:off x="6875562" y="4576643"/>
            <a:ext cx="340162" cy="425291"/>
          </a:xfrm>
          <a:prstGeom prst="rect">
            <a:avLst/>
          </a:prstGeom>
        </p:spPr>
      </p:pic>
      <p:sp>
        <p:nvSpPr>
          <p:cNvPr id="14" name="Text 8"/>
          <p:cNvSpPr/>
          <p:nvPr/>
        </p:nvSpPr>
        <p:spPr>
          <a:xfrm>
            <a:off x="7527608" y="4534138"/>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Autonomisation</a:t>
            </a:r>
            <a:endParaRPr lang="en-US" sz="3600" b="1" dirty="0"/>
          </a:p>
        </p:txBody>
      </p:sp>
      <p:sp>
        <p:nvSpPr>
          <p:cNvPr id="15" name="Text 9"/>
          <p:cNvSpPr/>
          <p:nvPr/>
        </p:nvSpPr>
        <p:spPr>
          <a:xfrm>
            <a:off x="7527608" y="5024556"/>
            <a:ext cx="6819305"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Impliquer les autres dans la solution finale.</a:t>
            </a:r>
            <a:endParaRPr lang="en-US" sz="2200" dirty="0"/>
          </a:p>
        </p:txBody>
      </p:sp>
      <p:sp>
        <p:nvSpPr>
          <p:cNvPr id="16" name="Shape 10"/>
          <p:cNvSpPr/>
          <p:nvPr/>
        </p:nvSpPr>
        <p:spPr>
          <a:xfrm>
            <a:off x="6790492" y="5869424"/>
            <a:ext cx="510302" cy="510302"/>
          </a:xfrm>
          <a:prstGeom prst="roundRect">
            <a:avLst>
              <a:gd name="adj" fmla="val 6667"/>
            </a:avLst>
          </a:prstGeom>
          <a:solidFill>
            <a:srgbClr val="F9F7F7"/>
          </a:solidFill>
          <a:ln/>
        </p:spPr>
        <p:txBody>
          <a:bodyPr/>
          <a:lstStyle/>
          <a:p>
            <a:endParaRPr lang="fr-FR"/>
          </a:p>
        </p:txBody>
      </p:sp>
      <p:pic>
        <p:nvPicPr>
          <p:cNvPr id="17" name="Image 4" descr="preencoded.png"/>
          <p:cNvPicPr>
            <a:picLocks noChangeAspect="1"/>
          </p:cNvPicPr>
          <p:nvPr/>
        </p:nvPicPr>
        <p:blipFill>
          <a:blip r:embed="rId6"/>
          <a:stretch>
            <a:fillRect/>
          </a:stretch>
        </p:blipFill>
        <p:spPr>
          <a:xfrm>
            <a:off x="6901816" y="5954435"/>
            <a:ext cx="340162" cy="425291"/>
          </a:xfrm>
          <a:prstGeom prst="rect">
            <a:avLst/>
          </a:prstGeom>
        </p:spPr>
      </p:pic>
      <p:sp>
        <p:nvSpPr>
          <p:cNvPr id="18" name="Text 11"/>
          <p:cNvSpPr/>
          <p:nvPr/>
        </p:nvSpPr>
        <p:spPr>
          <a:xfrm>
            <a:off x="7527608" y="5869424"/>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Souci Du Détail</a:t>
            </a:r>
            <a:endParaRPr lang="en-US" sz="3600" b="1" dirty="0"/>
          </a:p>
        </p:txBody>
      </p:sp>
      <p:sp>
        <p:nvSpPr>
          <p:cNvPr id="19" name="Text 12"/>
          <p:cNvSpPr/>
          <p:nvPr/>
        </p:nvSpPr>
        <p:spPr>
          <a:xfrm>
            <a:off x="7527608" y="6359842"/>
            <a:ext cx="6819305"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Valoriser même les petits problèmes de l'équipe.</a:t>
            </a:r>
            <a:endParaRPr lang="en-US" sz="2200" dirty="0"/>
          </a:p>
        </p:txBody>
      </p:sp>
      <p:sp>
        <p:nvSpPr>
          <p:cNvPr id="23" name="ZoneTexte 22">
            <a:extLst>
              <a:ext uri="{FF2B5EF4-FFF2-40B4-BE49-F238E27FC236}">
                <a16:creationId xmlns:a16="http://schemas.microsoft.com/office/drawing/2014/main" id="{495E5A4F-6390-39B0-FB9E-8BD208648062}"/>
              </a:ext>
            </a:extLst>
          </p:cNvPr>
          <p:cNvSpPr txBox="1"/>
          <p:nvPr/>
        </p:nvSpPr>
        <p:spPr>
          <a:xfrm>
            <a:off x="0" y="422615"/>
            <a:ext cx="14630400" cy="512320"/>
          </a:xfrm>
          <a:prstGeom prst="rect">
            <a:avLst/>
          </a:prstGeom>
          <a:noFill/>
        </p:spPr>
        <p:txBody>
          <a:bodyPr wrap="square">
            <a:spAutoFit/>
          </a:bodyPr>
          <a:lstStyle/>
          <a:p>
            <a:pPr marL="0" indent="0" algn="l">
              <a:lnSpc>
                <a:spcPts val="2750"/>
              </a:lnSpc>
              <a:buNone/>
            </a:pPr>
            <a:r>
              <a:rPr lang="en-US" sz="4450" b="1" dirty="0">
                <a:solidFill>
                  <a:srgbClr val="504C49"/>
                </a:solidFill>
                <a:ea typeface="Platypi Medium" pitchFamily="34" charset="-122"/>
                <a:cs typeface="Platypi Medium" pitchFamily="34" charset="-120"/>
              </a:rPr>
              <a:t> VI - Un  Engagement </a:t>
            </a:r>
            <a:endParaRPr lang="en-US" sz="4450" b="1" dirty="0"/>
          </a:p>
        </p:txBody>
      </p:sp>
      <p:sp>
        <p:nvSpPr>
          <p:cNvPr id="29" name="ZoneTexte 28">
            <a:extLst>
              <a:ext uri="{FF2B5EF4-FFF2-40B4-BE49-F238E27FC236}">
                <a16:creationId xmlns:a16="http://schemas.microsoft.com/office/drawing/2014/main" id="{72DB0067-B076-8F7C-1484-E4E6F32C5837}"/>
              </a:ext>
            </a:extLst>
          </p:cNvPr>
          <p:cNvSpPr txBox="1"/>
          <p:nvPr/>
        </p:nvSpPr>
        <p:spPr>
          <a:xfrm>
            <a:off x="143530" y="1448544"/>
            <a:ext cx="6051590" cy="6863417"/>
          </a:xfrm>
          <a:prstGeom prst="rect">
            <a:avLst/>
          </a:prstGeom>
          <a:noFill/>
        </p:spPr>
        <p:txBody>
          <a:bodyPr wrap="square">
            <a:spAutoFit/>
          </a:bodyPr>
          <a:lstStyle/>
          <a:p>
            <a:r>
              <a:rPr lang="fr-FR" sz="2200" dirty="0"/>
              <a:t>'Le soir de ce jour-là, Jésus dit à ses disciples : « Allons de l’autre côté du lac ! » Ils quittent la foule, et les disciples font partir la barque où Jésus se trouve. Il y a d’autres barques à côté d’eux. Un vent très violent se met à souffler. Les vagues se jettent sur la barque, et beaucoup d’eau entre déjà dans la barque. Jésus est à l’arrière, il dort, la tête sur un coussin. Ses disciples le réveillent et lui disent : « Maître, nous allons mourir ! Cela ne te fait rien ? » Jésus se réveille. Il menace le vent et dit au lac : « Silence ! Calme-toi ! » Alors le vent s’arrête de souffler, et tout devient très calme. Jésus dit à ses disciples : « Pourquoi est-ce que vous avez peur ? Vous n’avez donc pas encore de foi ? » Mais les disciples sont effrayés et ils se disent entre eux : « Qui donc est cet homme ? Même le vent et l’eau lui obéissent ! »'</a:t>
            </a:r>
          </a:p>
          <a:p>
            <a:endParaRPr lang="fr-FR" sz="2200" dirty="0"/>
          </a:p>
          <a:p>
            <a:r>
              <a:rPr lang="fr-FR" sz="2200" dirty="0"/>
              <a:t>Marc 4:35-41</a:t>
            </a:r>
          </a:p>
          <a:p>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92661" y="216729"/>
            <a:ext cx="7449475" cy="1983783"/>
          </a:xfrm>
          <a:prstGeom prst="rect">
            <a:avLst/>
          </a:prstGeom>
          <a:noFill/>
          <a:ln/>
        </p:spPr>
        <p:txBody>
          <a:bodyPr wrap="none" lIns="0" tIns="0" rIns="0" bIns="0" rtlCol="0" anchor="t"/>
          <a:lstStyle/>
          <a:p>
            <a:pPr marL="0" indent="0" algn="l">
              <a:lnSpc>
                <a:spcPts val="5550"/>
              </a:lnSpc>
              <a:buNone/>
            </a:pPr>
            <a:r>
              <a:rPr lang="en-US" sz="4450" b="1" dirty="0">
                <a:solidFill>
                  <a:srgbClr val="201B18"/>
                </a:solidFill>
                <a:ea typeface="Platypi Medium" pitchFamily="34" charset="-122"/>
                <a:cs typeface="Platypi Medium" pitchFamily="34" charset="-120"/>
              </a:rPr>
              <a:t>Applications</a:t>
            </a:r>
            <a:endParaRPr lang="en-US" sz="4450" b="1" dirty="0"/>
          </a:p>
        </p:txBody>
      </p:sp>
      <p:pic>
        <p:nvPicPr>
          <p:cNvPr id="3" name="Image 0" descr="preencoded.png"/>
          <p:cNvPicPr>
            <a:picLocks noChangeAspect="1"/>
          </p:cNvPicPr>
          <p:nvPr/>
        </p:nvPicPr>
        <p:blipFill>
          <a:blip r:embed="rId3"/>
          <a:stretch>
            <a:fillRect/>
          </a:stretch>
        </p:blipFill>
        <p:spPr>
          <a:xfrm>
            <a:off x="2899336" y="1697295"/>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15880" y="2313325"/>
            <a:ext cx="318968" cy="398621"/>
          </a:xfrm>
          <a:prstGeom prst="rect">
            <a:avLst/>
          </a:prstGeom>
        </p:spPr>
      </p:pic>
      <p:sp>
        <p:nvSpPr>
          <p:cNvPr id="5" name="Text 1"/>
          <p:cNvSpPr/>
          <p:nvPr/>
        </p:nvSpPr>
        <p:spPr>
          <a:xfrm>
            <a:off x="5278205" y="1924108"/>
            <a:ext cx="4142782" cy="433745"/>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Tout est Grâce </a:t>
            </a:r>
            <a:endParaRPr lang="en-US" sz="3600" b="1" dirty="0"/>
          </a:p>
        </p:txBody>
      </p:sp>
      <p:sp>
        <p:nvSpPr>
          <p:cNvPr id="6" name="Text 2"/>
          <p:cNvSpPr/>
          <p:nvPr/>
        </p:nvSpPr>
        <p:spPr>
          <a:xfrm>
            <a:off x="5278205" y="2414528"/>
            <a:ext cx="5369838"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Dieu intervient dans nos impossibilités quotidiennes.</a:t>
            </a:r>
            <a:endParaRPr lang="en-US" sz="2200" dirty="0"/>
          </a:p>
        </p:txBody>
      </p:sp>
      <p:sp>
        <p:nvSpPr>
          <p:cNvPr id="7" name="Shape 3"/>
          <p:cNvSpPr/>
          <p:nvPr/>
        </p:nvSpPr>
        <p:spPr>
          <a:xfrm>
            <a:off x="5108065" y="3017341"/>
            <a:ext cx="8592860" cy="15240"/>
          </a:xfrm>
          <a:prstGeom prst="roundRect">
            <a:avLst>
              <a:gd name="adj" fmla="val 223256"/>
            </a:avLst>
          </a:prstGeom>
          <a:solidFill>
            <a:srgbClr val="D8D4D4"/>
          </a:solidFill>
          <a:ln/>
        </p:spPr>
        <p:txBody>
          <a:bodyPr/>
          <a:lstStyle/>
          <a:p>
            <a:endParaRPr lang="fr-FR"/>
          </a:p>
        </p:txBody>
      </p:sp>
      <p:pic>
        <p:nvPicPr>
          <p:cNvPr id="8" name="Image 2" descr="preencoded.png"/>
          <p:cNvPicPr>
            <a:picLocks noChangeAspect="1"/>
          </p:cNvPicPr>
          <p:nvPr/>
        </p:nvPicPr>
        <p:blipFill>
          <a:blip r:embed="rId5"/>
          <a:stretch>
            <a:fillRect/>
          </a:stretch>
        </p:blipFill>
        <p:spPr>
          <a:xfrm>
            <a:off x="1823369" y="3060918"/>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15880" y="3515022"/>
            <a:ext cx="318968" cy="398621"/>
          </a:xfrm>
          <a:prstGeom prst="rect">
            <a:avLst/>
          </a:prstGeom>
        </p:spPr>
      </p:pic>
      <p:sp>
        <p:nvSpPr>
          <p:cNvPr id="10" name="Text 4"/>
          <p:cNvSpPr/>
          <p:nvPr/>
        </p:nvSpPr>
        <p:spPr>
          <a:xfrm>
            <a:off x="6127358" y="3218318"/>
            <a:ext cx="5733583" cy="408503"/>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L’esprit d’équipe </a:t>
            </a:r>
            <a:endParaRPr lang="en-US" sz="3600" b="1" dirty="0"/>
          </a:p>
        </p:txBody>
      </p:sp>
      <p:sp>
        <p:nvSpPr>
          <p:cNvPr id="11" name="Text 5"/>
          <p:cNvSpPr/>
          <p:nvPr/>
        </p:nvSpPr>
        <p:spPr>
          <a:xfrm>
            <a:off x="6354292" y="3778151"/>
            <a:ext cx="5943957" cy="362903"/>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Importance du travail d'équipe dans la communauté de foi.</a:t>
            </a:r>
            <a:endParaRPr lang="en-US" sz="2200" dirty="0"/>
          </a:p>
        </p:txBody>
      </p:sp>
      <p:sp>
        <p:nvSpPr>
          <p:cNvPr id="12" name="Shape 6"/>
          <p:cNvSpPr/>
          <p:nvPr/>
        </p:nvSpPr>
        <p:spPr>
          <a:xfrm>
            <a:off x="6184152" y="4380964"/>
            <a:ext cx="7516773" cy="15240"/>
          </a:xfrm>
          <a:prstGeom prst="roundRect">
            <a:avLst>
              <a:gd name="adj" fmla="val 223256"/>
            </a:avLst>
          </a:prstGeom>
          <a:solidFill>
            <a:srgbClr val="D8D4D4"/>
          </a:solidFill>
          <a:ln/>
        </p:spPr>
        <p:txBody>
          <a:bodyPr/>
          <a:lstStyle/>
          <a:p>
            <a:endParaRPr lang="fr-FR"/>
          </a:p>
        </p:txBody>
      </p:sp>
      <p:pic>
        <p:nvPicPr>
          <p:cNvPr id="13" name="Image 4" descr="preencoded.png"/>
          <p:cNvPicPr>
            <a:picLocks noChangeAspect="1"/>
          </p:cNvPicPr>
          <p:nvPr/>
        </p:nvPicPr>
        <p:blipFill>
          <a:blip r:embed="rId7"/>
          <a:stretch>
            <a:fillRect/>
          </a:stretch>
        </p:blipFill>
        <p:spPr>
          <a:xfrm>
            <a:off x="747282" y="4424541"/>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15761" y="4878645"/>
            <a:ext cx="318968" cy="398621"/>
          </a:xfrm>
          <a:prstGeom prst="rect">
            <a:avLst/>
          </a:prstGeom>
        </p:spPr>
      </p:pic>
      <p:sp>
        <p:nvSpPr>
          <p:cNvPr id="15" name="Text 7"/>
          <p:cNvSpPr/>
          <p:nvPr/>
        </p:nvSpPr>
        <p:spPr>
          <a:xfrm>
            <a:off x="7430260" y="4651355"/>
            <a:ext cx="3758327" cy="354330"/>
          </a:xfrm>
          <a:prstGeom prst="rect">
            <a:avLst/>
          </a:prstGeom>
          <a:noFill/>
          <a:ln/>
        </p:spPr>
        <p:txBody>
          <a:bodyPr wrap="none" lIns="0" tIns="0" rIns="0" bIns="0" rtlCol="0" anchor="t"/>
          <a:lstStyle/>
          <a:p>
            <a:pPr marL="0" indent="0" algn="l">
              <a:lnSpc>
                <a:spcPts val="2750"/>
              </a:lnSpc>
              <a:buNone/>
            </a:pPr>
            <a:r>
              <a:rPr lang="en-US" sz="3600" b="1" dirty="0">
                <a:solidFill>
                  <a:srgbClr val="504C49"/>
                </a:solidFill>
                <a:ea typeface="Platypi Medium" pitchFamily="34" charset="-122"/>
                <a:cs typeface="Platypi Medium" pitchFamily="34" charset="-120"/>
              </a:rPr>
              <a:t>La Responsabilité Partagée</a:t>
            </a:r>
            <a:endParaRPr lang="en-US" sz="3600" b="1" dirty="0"/>
          </a:p>
        </p:txBody>
      </p:sp>
      <p:sp>
        <p:nvSpPr>
          <p:cNvPr id="16" name="Text 8"/>
          <p:cNvSpPr/>
          <p:nvPr/>
        </p:nvSpPr>
        <p:spPr>
          <a:xfrm>
            <a:off x="7430260" y="5141773"/>
            <a:ext cx="6593590" cy="528757"/>
          </a:xfrm>
          <a:prstGeom prst="rect">
            <a:avLst/>
          </a:prstGeom>
          <a:noFill/>
          <a:ln/>
        </p:spPr>
        <p:txBody>
          <a:bodyPr wrap="none" lIns="0" tIns="0" rIns="0" bIns="0" rtlCol="0" anchor="t"/>
          <a:lstStyle/>
          <a:p>
            <a:pPr marL="0" indent="0" algn="l">
              <a:lnSpc>
                <a:spcPts val="2850"/>
              </a:lnSpc>
              <a:buNone/>
            </a:pPr>
            <a:r>
              <a:rPr lang="en-US" sz="2200" dirty="0">
                <a:solidFill>
                  <a:srgbClr val="504C49"/>
                </a:solidFill>
                <a:ea typeface="Source Serif Pro" pitchFamily="34" charset="-122"/>
                <a:cs typeface="Source Serif Pro" pitchFamily="34" charset="-120"/>
              </a:rPr>
              <a:t>Dieu nous implique dans le processus de la croissance .</a:t>
            </a:r>
            <a:endParaRPr lang="en-US" sz="2200" dirty="0"/>
          </a:p>
        </p:txBody>
      </p:sp>
      <p:sp>
        <p:nvSpPr>
          <p:cNvPr id="18" name="ZoneTexte 17">
            <a:extLst>
              <a:ext uri="{FF2B5EF4-FFF2-40B4-BE49-F238E27FC236}">
                <a16:creationId xmlns:a16="http://schemas.microsoft.com/office/drawing/2014/main" id="{C320E87D-8AFB-C232-3520-A623A3AF4E03}"/>
              </a:ext>
            </a:extLst>
          </p:cNvPr>
          <p:cNvSpPr txBox="1"/>
          <p:nvPr/>
        </p:nvSpPr>
        <p:spPr>
          <a:xfrm>
            <a:off x="158262" y="6788229"/>
            <a:ext cx="14472137" cy="1200329"/>
          </a:xfrm>
          <a:prstGeom prst="rect">
            <a:avLst/>
          </a:prstGeom>
          <a:noFill/>
        </p:spPr>
        <p:txBody>
          <a:bodyPr wrap="square">
            <a:spAutoFit/>
          </a:bodyPr>
          <a:lstStyle/>
          <a:p>
            <a:r>
              <a:rPr lang="fr-FR" sz="2400" i="1" dirty="0"/>
              <a:t>'Que l’amour et la connaissance de Jésus-Christ, notre Seigneur et notre Sauveur, grandissent en vous. Rendons-lui gloire , dès maintenant et pour toujours ! Amen 2 Pierre 3:18</a:t>
            </a:r>
          </a:p>
          <a:p>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5" grpId="0" animBg="1"/>
      <p:bldP spid="16" grpId="0" animBg="1"/>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737</Words>
  <Application>Microsoft Office PowerPoint</Application>
  <PresentationFormat>Personnalisé</PresentationFormat>
  <Paragraphs>79</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ABDOULAYE GANAME</cp:lastModifiedBy>
  <cp:revision>5</cp:revision>
  <dcterms:created xsi:type="dcterms:W3CDTF">2025-03-28T20:15:17Z</dcterms:created>
  <dcterms:modified xsi:type="dcterms:W3CDTF">2025-03-30T08:00:02Z</dcterms:modified>
</cp:coreProperties>
</file>