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9"/>
  </p:notesMasterIdLst>
  <p:sldIdLst>
    <p:sldId id="256" r:id="rId2"/>
    <p:sldId id="266" r:id="rId3"/>
    <p:sldId id="257" r:id="rId4"/>
    <p:sldId id="258" r:id="rId5"/>
    <p:sldId id="259" r:id="rId6"/>
    <p:sldId id="260" r:id="rId7"/>
    <p:sldId id="263" r:id="rId8"/>
  </p:sldIdLst>
  <p:sldSz cx="14630400" cy="8229600"/>
  <p:notesSz cx="6886575" cy="10017125"/>
  <p:embeddedFontLst>
    <p:embeddedFont>
      <p:font typeface="DM Sans" pitchFamily="2" charset="0"/>
      <p:regular r:id="rId10"/>
      <p:bold r:id="rId11"/>
      <p:italic r:id="rId12"/>
      <p:boldItalic r:id="rId13"/>
    </p:embeddedFont>
    <p:embeddedFont>
      <p:font typeface="DM Sans Bold" pitchFamily="2" charset="0"/>
      <p:bold r:id="rId14"/>
    </p:embeddedFont>
    <p:embeddedFont>
      <p:font typeface="DM Sans Medium" pitchFamily="2" charset="0"/>
      <p:regular r:id="rId15"/>
      <p:italic r:id="rId16"/>
    </p:embeddedFont>
    <p:embeddedFont>
      <p:font typeface="PT Serif" panose="020A0603040505020204" pitchFamily="18" charset="0"/>
      <p:regular r:id="rId17"/>
      <p:bold r:id="rId18"/>
      <p:italic r:id="rId19"/>
      <p:boldItalic r:id="rId20"/>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64" d="100"/>
          <a:sy n="64" d="100"/>
        </p:scale>
        <p:origin x="384" y="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4.fntdata" /><Relationship Id="rId18" Type="http://schemas.openxmlformats.org/officeDocument/2006/relationships/font" Target="fonts/font9.fntdata" /><Relationship Id="rId3" Type="http://schemas.openxmlformats.org/officeDocument/2006/relationships/slide" Target="slides/slide2.xml" /><Relationship Id="rId21"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font" Target="fonts/font3.fntdata" /><Relationship Id="rId17" Type="http://schemas.openxmlformats.org/officeDocument/2006/relationships/font" Target="fonts/font8.fntdata" /><Relationship Id="rId2" Type="http://schemas.openxmlformats.org/officeDocument/2006/relationships/slide" Target="slides/slide1.xml" /><Relationship Id="rId16" Type="http://schemas.openxmlformats.org/officeDocument/2006/relationships/font" Target="fonts/font7.fntdata" /><Relationship Id="rId20" Type="http://schemas.openxmlformats.org/officeDocument/2006/relationships/font" Target="fonts/font11.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font" Target="fonts/font2.fntdata" /><Relationship Id="rId24"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font" Target="fonts/font6.fntdata" /><Relationship Id="rId23" Type="http://schemas.openxmlformats.org/officeDocument/2006/relationships/theme" Target="theme/theme1.xml" /><Relationship Id="rId10" Type="http://schemas.openxmlformats.org/officeDocument/2006/relationships/font" Target="fonts/font1.fntdata" /><Relationship Id="rId19" Type="http://schemas.openxmlformats.org/officeDocument/2006/relationships/font" Target="fonts/font10.fntdata" /><Relationship Id="rId4" Type="http://schemas.openxmlformats.org/officeDocument/2006/relationships/slide" Target="slides/slide3.xml" /><Relationship Id="rId9" Type="http://schemas.openxmlformats.org/officeDocument/2006/relationships/notesMaster" Target="notesMasters/notesMaster1.xml" /><Relationship Id="rId14" Type="http://schemas.openxmlformats.org/officeDocument/2006/relationships/font" Target="fonts/font5.fntdata" /><Relationship Id="rId22"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54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7611" tIns="33805" rIns="67611" bIns="33805"/>
          <a:lstStyle/>
          <a:p>
            <a:endParaRPr lang="en-US" dirty="0"/>
          </a:p>
        </p:txBody>
      </p:sp>
      <p:sp>
        <p:nvSpPr>
          <p:cNvPr id="4" name="Slide Number Placeholder 3"/>
          <p:cNvSpPr>
            <a:spLocks noGrp="1"/>
          </p:cNvSpPr>
          <p:nvPr>
            <p:ph type="sldNum" sz="quarter" idx="10"/>
          </p:nvPr>
        </p:nvSpPr>
        <p:spPr/>
        <p:txBody>
          <a:bodyPr lIns="67611" tIns="33805" rIns="67611" bIns="33805"/>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72100-4BF1-CFC0-0B11-7CBE323967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6187C8-F427-6007-9580-29A7EE4BC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51B4D5-6F9B-9391-05F2-A69E5947EB7C}"/>
              </a:ext>
            </a:extLst>
          </p:cNvPr>
          <p:cNvSpPr>
            <a:spLocks noGrp="1"/>
          </p:cNvSpPr>
          <p:nvPr>
            <p:ph type="body" idx="1"/>
          </p:nvPr>
        </p:nvSpPr>
        <p:spPr/>
        <p:txBody>
          <a:bodyPr lIns="67611" tIns="33805" rIns="67611" bIns="33805"/>
          <a:lstStyle/>
          <a:p>
            <a:endParaRPr lang="en-US" dirty="0"/>
          </a:p>
        </p:txBody>
      </p:sp>
      <p:sp>
        <p:nvSpPr>
          <p:cNvPr id="4" name="Slide Number Placeholder 3">
            <a:extLst>
              <a:ext uri="{FF2B5EF4-FFF2-40B4-BE49-F238E27FC236}">
                <a16:creationId xmlns:a16="http://schemas.microsoft.com/office/drawing/2014/main" id="{D178ED70-266F-AA9E-6B67-D5660769603A}"/>
              </a:ext>
            </a:extLst>
          </p:cNvPr>
          <p:cNvSpPr>
            <a:spLocks noGrp="1"/>
          </p:cNvSpPr>
          <p:nvPr>
            <p:ph type="sldNum" sz="quarter" idx="10"/>
          </p:nvPr>
        </p:nvSpPr>
        <p:spPr/>
        <p:txBody>
          <a:bodyPr lIns="67611" tIns="33805" rIns="67611" bIns="33805"/>
          <a:lstStyle/>
          <a:p>
            <a:fld id="{F7021451-1387-4CA6-816F-3879F97B5CBC}" type="slidenum">
              <a:rPr lang="en-US"/>
              <a:t>2</a:t>
            </a:fld>
            <a:endParaRPr lang="en-US"/>
          </a:p>
        </p:txBody>
      </p:sp>
    </p:spTree>
    <p:extLst>
      <p:ext uri="{BB962C8B-B14F-4D97-AF65-F5344CB8AC3E}">
        <p14:creationId xmlns:p14="http://schemas.microsoft.com/office/powerpoint/2010/main" val="1513347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7611" tIns="33805" rIns="67611" bIns="33805"/>
          <a:lstStyle/>
          <a:p>
            <a:endParaRPr lang="en-US" dirty="0"/>
          </a:p>
        </p:txBody>
      </p:sp>
      <p:sp>
        <p:nvSpPr>
          <p:cNvPr id="4" name="Slide Number Placeholder 3"/>
          <p:cNvSpPr>
            <a:spLocks noGrp="1"/>
          </p:cNvSpPr>
          <p:nvPr>
            <p:ph type="sldNum" sz="quarter" idx="10"/>
          </p:nvPr>
        </p:nvSpPr>
        <p:spPr/>
        <p:txBody>
          <a:bodyPr lIns="67611" tIns="33805" rIns="67611" bIns="33805"/>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7611" tIns="33805" rIns="67611" bIns="33805"/>
          <a:lstStyle/>
          <a:p>
            <a:endParaRPr lang="en-US" dirty="0"/>
          </a:p>
        </p:txBody>
      </p:sp>
      <p:sp>
        <p:nvSpPr>
          <p:cNvPr id="4" name="Slide Number Placeholder 3"/>
          <p:cNvSpPr>
            <a:spLocks noGrp="1"/>
          </p:cNvSpPr>
          <p:nvPr>
            <p:ph type="sldNum" sz="quarter" idx="10"/>
          </p:nvPr>
        </p:nvSpPr>
        <p:spPr/>
        <p:txBody>
          <a:bodyPr lIns="67611" tIns="33805" rIns="67611" bIns="33805"/>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7611" tIns="33805" rIns="67611" bIns="33805"/>
          <a:lstStyle/>
          <a:p>
            <a:endParaRPr lang="en-US" dirty="0"/>
          </a:p>
        </p:txBody>
      </p:sp>
      <p:sp>
        <p:nvSpPr>
          <p:cNvPr id="4" name="Slide Number Placeholder 3"/>
          <p:cNvSpPr>
            <a:spLocks noGrp="1"/>
          </p:cNvSpPr>
          <p:nvPr>
            <p:ph type="sldNum" sz="quarter" idx="10"/>
          </p:nvPr>
        </p:nvSpPr>
        <p:spPr/>
        <p:txBody>
          <a:bodyPr lIns="67611" tIns="33805" rIns="67611" bIns="33805"/>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7611" tIns="33805" rIns="67611" bIns="33805"/>
          <a:lstStyle/>
          <a:p>
            <a:endParaRPr lang="en-US" dirty="0"/>
          </a:p>
        </p:txBody>
      </p:sp>
      <p:sp>
        <p:nvSpPr>
          <p:cNvPr id="4" name="Slide Number Placeholder 3"/>
          <p:cNvSpPr>
            <a:spLocks noGrp="1"/>
          </p:cNvSpPr>
          <p:nvPr>
            <p:ph type="sldNum" sz="quarter" idx="10"/>
          </p:nvPr>
        </p:nvSpPr>
        <p:spPr/>
        <p:txBody>
          <a:bodyPr lIns="67611" tIns="33805" rIns="67611" bIns="33805"/>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67611" tIns="33805" rIns="67611" bIns="33805"/>
          <a:lstStyle/>
          <a:p>
            <a:endParaRPr lang="en-US" dirty="0"/>
          </a:p>
        </p:txBody>
      </p:sp>
      <p:sp>
        <p:nvSpPr>
          <p:cNvPr id="4" name="Slide Number Placeholder 3"/>
          <p:cNvSpPr>
            <a:spLocks noGrp="1"/>
          </p:cNvSpPr>
          <p:nvPr>
            <p:ph type="sldNum" sz="quarter" idx="10"/>
          </p:nvPr>
        </p:nvSpPr>
        <p:spPr/>
        <p:txBody>
          <a:bodyPr lIns="67611" tIns="33805" rIns="67611" bIns="33805"/>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hyperlink" Target="https://gamma.app/?utm_source=made-with-gamma" TargetMode="External"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AFAFA"/>
          </a:solidFill>
          <a:ln/>
        </p:spPr>
      </p:sp>
      <p:sp>
        <p:nvSpPr>
          <p:cNvPr id="3" name="Shape 1"/>
          <p:cNvSpPr/>
          <p:nvPr/>
        </p:nvSpPr>
        <p:spPr>
          <a:xfrm>
            <a:off x="0" y="0"/>
            <a:ext cx="14630400" cy="8229600"/>
          </a:xfrm>
          <a:prstGeom prst="rect">
            <a:avLst/>
          </a:prstGeom>
          <a:solidFill>
            <a:srgbClr val="FFFFFF"/>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5.xml" /><Relationship Id="rId1" Type="http://schemas.openxmlformats.org/officeDocument/2006/relationships/slideLayout" Target="../slideLayouts/slideLayout5.xml" /><Relationship Id="rId6" Type="http://schemas.openxmlformats.org/officeDocument/2006/relationships/image" Target="../media/image8.png" /><Relationship Id="rId5" Type="http://schemas.openxmlformats.org/officeDocument/2006/relationships/image" Target="../media/image7.png" /><Relationship Id="rId4" Type="http://schemas.openxmlformats.org/officeDocument/2006/relationships/image" Target="../media/image6.png"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7" Type="http://schemas.openxmlformats.org/officeDocument/2006/relationships/image" Target="../media/image13.png" /><Relationship Id="rId2" Type="http://schemas.openxmlformats.org/officeDocument/2006/relationships/notesSlide" Target="../notesSlides/notesSlide6.xml" /><Relationship Id="rId1" Type="http://schemas.openxmlformats.org/officeDocument/2006/relationships/slideLayout" Target="../slideLayouts/slideLayout6.xml" /><Relationship Id="rId6" Type="http://schemas.openxmlformats.org/officeDocument/2006/relationships/image" Target="../media/image12.png" /><Relationship Id="rId5" Type="http://schemas.openxmlformats.org/officeDocument/2006/relationships/image" Target="../media/image11.png" /><Relationship Id="rId4" Type="http://schemas.openxmlformats.org/officeDocument/2006/relationships/image" Target="../media/image10.png" /></Relationships>
</file>

<file path=ppt/slides/_rels/slide7.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7.xml"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0" y="2"/>
            <a:ext cx="14630400" cy="829512"/>
          </a:xfrm>
          <a:prstGeom prst="rect">
            <a:avLst/>
          </a:prstGeom>
          <a:noFill/>
          <a:ln/>
        </p:spPr>
        <p:txBody>
          <a:bodyPr wrap="square" lIns="0" tIns="0" rIns="0" bIns="0" rtlCol="0" anchor="t"/>
          <a:lstStyle/>
          <a:p>
            <a:pPr marL="0" indent="0">
              <a:lnSpc>
                <a:spcPts val="8050"/>
              </a:lnSpc>
              <a:buNone/>
            </a:pPr>
            <a:r>
              <a:rPr lang="en-US" sz="6450" dirty="0"/>
              <a:t>Un serviteur épanoui :2 Sa 7.1-17</a:t>
            </a:r>
          </a:p>
          <a:p>
            <a:pPr marL="0" indent="0">
              <a:lnSpc>
                <a:spcPts val="8050"/>
              </a:lnSpc>
              <a:buNone/>
            </a:pPr>
            <a:endParaRPr lang="en-US" sz="6450" dirty="0"/>
          </a:p>
        </p:txBody>
      </p:sp>
      <p:sp>
        <p:nvSpPr>
          <p:cNvPr id="4" name="Text 1"/>
          <p:cNvSpPr/>
          <p:nvPr/>
        </p:nvSpPr>
        <p:spPr>
          <a:xfrm>
            <a:off x="175846" y="2848708"/>
            <a:ext cx="8174365" cy="3225861"/>
          </a:xfrm>
          <a:prstGeom prst="rect">
            <a:avLst/>
          </a:prstGeom>
          <a:noFill/>
          <a:ln/>
        </p:spPr>
        <p:txBody>
          <a:bodyPr wrap="square" lIns="0" tIns="0" rIns="0" bIns="0" rtlCol="0" anchor="t"/>
          <a:lstStyle/>
          <a:p>
            <a:pPr marL="0" indent="0">
              <a:lnSpc>
                <a:spcPts val="2850"/>
              </a:lnSpc>
              <a:buNone/>
            </a:pPr>
            <a:endParaRPr lang="en-US" sz="1750" dirty="0"/>
          </a:p>
        </p:txBody>
      </p:sp>
      <p:sp>
        <p:nvSpPr>
          <p:cNvPr id="6" name="Text 3"/>
          <p:cNvSpPr/>
          <p:nvPr/>
        </p:nvSpPr>
        <p:spPr>
          <a:xfrm>
            <a:off x="906780" y="6479262"/>
            <a:ext cx="136803"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DM Sans Medium" pitchFamily="34" charset="0"/>
                <a:ea typeface="DM Sans Medium" pitchFamily="34" charset="-122"/>
                <a:cs typeface="DM Sans Medium" pitchFamily="34" charset="-120"/>
              </a:rPr>
              <a:t>AG</a:t>
            </a:r>
            <a:endParaRPr lang="en-US" sz="750" dirty="0"/>
          </a:p>
        </p:txBody>
      </p:sp>
      <p:sp>
        <p:nvSpPr>
          <p:cNvPr id="7" name="Text 4"/>
          <p:cNvSpPr/>
          <p:nvPr/>
        </p:nvSpPr>
        <p:spPr>
          <a:xfrm>
            <a:off x="12819184" y="7432561"/>
            <a:ext cx="1547447" cy="797038"/>
          </a:xfrm>
          <a:prstGeom prst="rect">
            <a:avLst/>
          </a:prstGeom>
          <a:solidFill>
            <a:schemeClr val="accent2">
              <a:lumMod val="60000"/>
              <a:lumOff val="40000"/>
            </a:schemeClr>
          </a:solidFill>
          <a:ln/>
        </p:spPr>
        <p:txBody>
          <a:bodyPr wrap="none" lIns="0" tIns="0" rIns="0" bIns="0" rtlCol="0" anchor="t"/>
          <a:lstStyle/>
          <a:p>
            <a:pPr marL="0" indent="0" algn="l">
              <a:lnSpc>
                <a:spcPts val="3100"/>
              </a:lnSpc>
              <a:buNone/>
            </a:pPr>
            <a:r>
              <a:rPr lang="en-US" sz="2200" b="1" dirty="0">
                <a:solidFill>
                  <a:srgbClr val="383838"/>
                </a:solidFill>
                <a:latin typeface="DM Sans Bold" pitchFamily="34" charset="0"/>
                <a:ea typeface="DM Sans Bold" pitchFamily="34" charset="-122"/>
                <a:cs typeface="DM Sans Bold" pitchFamily="34" charset="-120"/>
              </a:rPr>
              <a:t>Abdoulaye </a:t>
            </a:r>
          </a:p>
          <a:p>
            <a:pPr marL="0" indent="0" algn="l">
              <a:lnSpc>
                <a:spcPts val="3100"/>
              </a:lnSpc>
              <a:buNone/>
            </a:pPr>
            <a:r>
              <a:rPr lang="en-US" sz="2200" b="1" dirty="0">
                <a:solidFill>
                  <a:srgbClr val="383838"/>
                </a:solidFill>
                <a:latin typeface="DM Sans Bold" pitchFamily="34" charset="0"/>
                <a:ea typeface="DM Sans Bold" pitchFamily="34" charset="-122"/>
                <a:cs typeface="DM Sans Bold" pitchFamily="34" charset="-120"/>
              </a:rPr>
              <a:t>GANAME</a:t>
            </a:r>
            <a:endParaRPr lang="en-US" sz="2200" dirty="0"/>
          </a:p>
        </p:txBody>
      </p:sp>
      <p:sp>
        <p:nvSpPr>
          <p:cNvPr id="9" name="ZoneTexte 8">
            <a:extLst>
              <a:ext uri="{FF2B5EF4-FFF2-40B4-BE49-F238E27FC236}">
                <a16:creationId xmlns:a16="http://schemas.microsoft.com/office/drawing/2014/main" id="{70CF8D56-4FFE-3E89-5F6F-8468A17DE3BB}"/>
              </a:ext>
            </a:extLst>
          </p:cNvPr>
          <p:cNvSpPr txBox="1"/>
          <p:nvPr/>
        </p:nvSpPr>
        <p:spPr>
          <a:xfrm>
            <a:off x="3657600" y="3875568"/>
            <a:ext cx="7315200" cy="478464"/>
          </a:xfrm>
          <a:prstGeom prst="rect">
            <a:avLst/>
          </a:prstGeom>
          <a:noFill/>
        </p:spPr>
        <p:txBody>
          <a:bodyPr wrap="square">
            <a:spAutoFit/>
          </a:bodyPr>
          <a:lstStyle/>
          <a:p>
            <a:pPr marL="0" indent="0">
              <a:lnSpc>
                <a:spcPts val="3400"/>
              </a:lnSpc>
              <a:buNone/>
            </a:pPr>
            <a:r>
              <a:rPr lang="en-US" sz="1800" b="1" dirty="0">
                <a:solidFill>
                  <a:srgbClr val="FFFFFF"/>
                </a:solidFill>
                <a:latin typeface="Petrona Bold" pitchFamily="34" charset="0"/>
                <a:ea typeface="Petrona Bold" pitchFamily="34" charset="-122"/>
              </a:rPr>
              <a:t>Un serviteur épanouie</a:t>
            </a:r>
            <a:endParaRPr lang="en-US" sz="1800" dirty="0"/>
          </a:p>
        </p:txBody>
      </p:sp>
      <p:sp>
        <p:nvSpPr>
          <p:cNvPr id="11" name="ZoneTexte 10">
            <a:extLst>
              <a:ext uri="{FF2B5EF4-FFF2-40B4-BE49-F238E27FC236}">
                <a16:creationId xmlns:a16="http://schemas.microsoft.com/office/drawing/2014/main" id="{3699A94D-8588-2CAE-108A-CEC276673F57}"/>
              </a:ext>
            </a:extLst>
          </p:cNvPr>
          <p:cNvSpPr txBox="1"/>
          <p:nvPr/>
        </p:nvSpPr>
        <p:spPr>
          <a:xfrm>
            <a:off x="3657600" y="3875568"/>
            <a:ext cx="7315200" cy="478464"/>
          </a:xfrm>
          <a:prstGeom prst="rect">
            <a:avLst/>
          </a:prstGeom>
          <a:noFill/>
        </p:spPr>
        <p:txBody>
          <a:bodyPr wrap="square">
            <a:spAutoFit/>
          </a:bodyPr>
          <a:lstStyle/>
          <a:p>
            <a:pPr marL="0" indent="0">
              <a:lnSpc>
                <a:spcPts val="3400"/>
              </a:lnSpc>
              <a:buNone/>
            </a:pPr>
            <a:r>
              <a:rPr lang="en-US" sz="1800" b="1" dirty="0">
                <a:solidFill>
                  <a:srgbClr val="FFFFFF"/>
                </a:solidFill>
                <a:latin typeface="Petrona Bold" pitchFamily="34" charset="0"/>
                <a:ea typeface="Petrona Bold" pitchFamily="34" charset="-122"/>
              </a:rPr>
              <a:t>Un serviteur épanouie</a:t>
            </a:r>
            <a:endParaRPr lang="en-US" sz="1800" dirty="0"/>
          </a:p>
        </p:txBody>
      </p:sp>
      <p:sp>
        <p:nvSpPr>
          <p:cNvPr id="15" name="ZoneTexte 14">
            <a:extLst>
              <a:ext uri="{FF2B5EF4-FFF2-40B4-BE49-F238E27FC236}">
                <a16:creationId xmlns:a16="http://schemas.microsoft.com/office/drawing/2014/main" id="{02EE968A-FAD5-EE9B-6E27-84BF93C7D5A7}"/>
              </a:ext>
            </a:extLst>
          </p:cNvPr>
          <p:cNvSpPr txBox="1"/>
          <p:nvPr/>
        </p:nvSpPr>
        <p:spPr>
          <a:xfrm>
            <a:off x="0" y="1107828"/>
            <a:ext cx="14788662" cy="5940088"/>
          </a:xfrm>
          <a:prstGeom prst="rect">
            <a:avLst/>
          </a:prstGeom>
          <a:solidFill>
            <a:schemeClr val="accent2">
              <a:lumMod val="40000"/>
              <a:lumOff val="60000"/>
            </a:schemeClr>
          </a:solidFill>
        </p:spPr>
        <p:txBody>
          <a:bodyPr wrap="square">
            <a:spAutoFit/>
          </a:bodyPr>
          <a:lstStyle/>
          <a:p>
            <a:r>
              <a:rPr lang="fr-FR" sz="2000" dirty="0"/>
              <a:t>'Le roi David s’installe dans son palais. Le Seigneur le délivre de tous les ennemis qui entourent le pays, et il vit en paix. Un jour, le roi dit au prophète </a:t>
            </a:r>
            <a:r>
              <a:rPr lang="fr-FR" sz="2000" dirty="0" err="1"/>
              <a:t>Natan</a:t>
            </a:r>
            <a:r>
              <a:rPr lang="fr-FR" sz="2000" dirty="0"/>
              <a:t> : « Tu vois, moi, j’habite une maison en bois de cèdre . Mais le coffre sacré a seulement une tente de toile comme maison. » </a:t>
            </a:r>
            <a:r>
              <a:rPr lang="fr-FR" sz="2000" dirty="0" err="1"/>
              <a:t>Natan</a:t>
            </a:r>
            <a:r>
              <a:rPr lang="fr-FR" sz="2000" dirty="0"/>
              <a:t> dit au roi : « Tu as sûrement une idée à ce sujet. Fais ce que tu penses, le Seigneur est avec toi. » Mais la nuit suivante, le Seigneur adresse ces paroles à </a:t>
            </a:r>
            <a:r>
              <a:rPr lang="fr-FR" sz="2000" dirty="0" err="1"/>
              <a:t>Natan</a:t>
            </a:r>
            <a:r>
              <a:rPr lang="fr-FR" sz="2000" dirty="0"/>
              <a:t> : « Tu iras trouver mon serviteur David et tu lui diras de ma part : “Je l’affirme, moi le Seigneur , ce n’est pas toi qui vas me construire une maison pour que je l’habite. En effet, depuis le jour où j’ai fait sortir d’Égypte le peuple d’Israël, et jusqu’à aujourd’hui, je n’ai jamais habité dans une maison. Mais j’étais comme un voyageur, j’allais d’un lieu à un autre et j’habitais dans une tente . De plus, pendant toutes ces années où j’ai accompagné les Israélites, j’ai nommé plusieurs chefs. Ce sont eux qui ont gouverné Israël mon peuple. Je n’ai jamais dit à personne : Pourquoi est-ce que vous ne m’avez pas construit une maison en bois de cèdre ?” C’est pourquoi tu diras encore de ma part à mon serviteur David : “Moi, le Seigneur de l’univers, je t’ai pris au pâturage, derrière tes moutons. J’ai voulu que tu deviennes le chef d’Israël, mon peuple. J’ai été avec toi partout où tu es allé. J’ai fait mourir devant toi tous tes ennemis. Je te rendrai aussi célèbre que les plus grands rois de la terre. Je vais donner un lieu à Israël, mon peuple. Je l’installerai là, il y restera sans avoir peur. Des gens mauvais ne viendront plus l’écraser comme autrefois, quand j’ai nommé des juges pour gouverner Israël, mon peuple. Je te délivrerai de tous tes ennemis, et tu vivras dans la paix. Enfin, je t’annonce ceci : c’est moi, le Seigneur , qui te construirai une maison . En effet, quand ta vie sera finie et que tu auras rejoint tes ancêtres, je désignerai un de tes fils. Il sera roi après toi, et j’établirai solidement son pouvoir. C’est lui qui me construira une maison, et grâce à moi, son pouvoir royal sera établi pour toujours. Je serai un père pour lui, et il sera un fils pour moi. S’il fait le mal, je le corrigerai à la manière des hommes, comme un père frappe son fils. Mais je ne lui retirerai jamais ma faveur comme je l’ai fait avec Saül . Lui, je l’ai rejeté pour te mettre à sa place. Quelqu’un de ta famille sera toujours roi après toi. En effet, le pouvoir royal de ta famille sera établi pour toujours.” » </a:t>
            </a:r>
            <a:r>
              <a:rPr lang="fr-FR" sz="2000" dirty="0" err="1"/>
              <a:t>Natan</a:t>
            </a:r>
            <a:r>
              <a:rPr lang="fr-FR" sz="2000" dirty="0"/>
              <a:t> raconte à David tout ce que le Seigneur lui a montré dans une vision . '2 Samuel 7:1-17</a:t>
            </a:r>
          </a:p>
          <a:p>
            <a:endParaRPr lang="fr-F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8461F-54F8-16B2-9EFB-7AC1A5EF0E1D}"/>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3DD148E-7B0C-671E-95F8-25F07462D327}"/>
              </a:ext>
            </a:extLst>
          </p:cNvPr>
          <p:cNvPicPr>
            <a:picLocks noChangeAspect="1"/>
          </p:cNvPicPr>
          <p:nvPr/>
        </p:nvPicPr>
        <p:blipFill>
          <a:blip r:embed="rId3"/>
          <a:stretch>
            <a:fillRect/>
          </a:stretch>
        </p:blipFill>
        <p:spPr>
          <a:xfrm>
            <a:off x="9144000" y="0"/>
            <a:ext cx="5486400" cy="8229600"/>
          </a:xfrm>
          <a:prstGeom prst="rect">
            <a:avLst/>
          </a:prstGeom>
        </p:spPr>
      </p:pic>
      <p:sp>
        <p:nvSpPr>
          <p:cNvPr id="3" name="Text 0">
            <a:extLst>
              <a:ext uri="{FF2B5EF4-FFF2-40B4-BE49-F238E27FC236}">
                <a16:creationId xmlns:a16="http://schemas.microsoft.com/office/drawing/2014/main" id="{EB0548AB-69DA-FBB0-CC21-7F6453FFDA3F}"/>
              </a:ext>
            </a:extLst>
          </p:cNvPr>
          <p:cNvSpPr/>
          <p:nvPr/>
        </p:nvSpPr>
        <p:spPr>
          <a:xfrm>
            <a:off x="0" y="0"/>
            <a:ext cx="9144000" cy="1028700"/>
          </a:xfrm>
          <a:prstGeom prst="rect">
            <a:avLst/>
          </a:prstGeom>
          <a:noFill/>
          <a:ln/>
        </p:spPr>
        <p:txBody>
          <a:bodyPr wrap="square" lIns="0" tIns="0" rIns="0" bIns="0" rtlCol="0" anchor="t"/>
          <a:lstStyle/>
          <a:p>
            <a:pPr marL="0" indent="0">
              <a:lnSpc>
                <a:spcPts val="8050"/>
              </a:lnSpc>
              <a:buNone/>
            </a:pPr>
            <a:r>
              <a:rPr lang="en-US" sz="2000" dirty="0">
                <a:solidFill>
                  <a:srgbClr val="020202"/>
                </a:solidFill>
                <a:latin typeface="PT Serif" pitchFamily="34" charset="0"/>
                <a:ea typeface="PT Serif" pitchFamily="34" charset="-122"/>
                <a:cs typeface="PT Serif" pitchFamily="34" charset="-120"/>
              </a:rPr>
              <a:t> </a:t>
            </a:r>
            <a:r>
              <a:rPr lang="en-US" sz="2800" dirty="0">
                <a:solidFill>
                  <a:srgbClr val="020202"/>
                </a:solidFill>
                <a:latin typeface="PT Serif" pitchFamily="34" charset="0"/>
                <a:ea typeface="PT Serif" pitchFamily="34" charset="-122"/>
                <a:cs typeface="PT Serif" pitchFamily="34" charset="-120"/>
              </a:rPr>
              <a:t>Context: Les promesses de l'Éternel à David</a:t>
            </a:r>
            <a:endParaRPr lang="en-US" sz="2800" dirty="0"/>
          </a:p>
        </p:txBody>
      </p:sp>
      <p:sp>
        <p:nvSpPr>
          <p:cNvPr id="4" name="Text 1">
            <a:extLst>
              <a:ext uri="{FF2B5EF4-FFF2-40B4-BE49-F238E27FC236}">
                <a16:creationId xmlns:a16="http://schemas.microsoft.com/office/drawing/2014/main" id="{08977D4F-D8EE-21BA-BA83-F38C0B2551D5}"/>
              </a:ext>
            </a:extLst>
          </p:cNvPr>
          <p:cNvSpPr/>
          <p:nvPr/>
        </p:nvSpPr>
        <p:spPr>
          <a:xfrm>
            <a:off x="310244" y="4997185"/>
            <a:ext cx="8039968" cy="1077384"/>
          </a:xfrm>
          <a:prstGeom prst="rect">
            <a:avLst/>
          </a:prstGeom>
          <a:noFill/>
          <a:ln/>
        </p:spPr>
        <p:txBody>
          <a:bodyPr wrap="square" lIns="0" tIns="0" rIns="0" bIns="0" rtlCol="0" anchor="t"/>
          <a:lstStyle/>
          <a:p>
            <a:pPr marL="0" indent="0">
              <a:lnSpc>
                <a:spcPts val="2850"/>
              </a:lnSpc>
              <a:buNone/>
            </a:pPr>
            <a:endParaRPr lang="en-US" sz="1750" dirty="0"/>
          </a:p>
        </p:txBody>
      </p:sp>
      <p:sp>
        <p:nvSpPr>
          <p:cNvPr id="6" name="Text 3">
            <a:extLst>
              <a:ext uri="{FF2B5EF4-FFF2-40B4-BE49-F238E27FC236}">
                <a16:creationId xmlns:a16="http://schemas.microsoft.com/office/drawing/2014/main" id="{438163D0-57F4-5924-35B7-09300337D07D}"/>
              </a:ext>
            </a:extLst>
          </p:cNvPr>
          <p:cNvSpPr/>
          <p:nvPr/>
        </p:nvSpPr>
        <p:spPr>
          <a:xfrm>
            <a:off x="906780" y="6479262"/>
            <a:ext cx="136803"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DM Sans Medium" pitchFamily="34" charset="0"/>
                <a:ea typeface="DM Sans Medium" pitchFamily="34" charset="-122"/>
                <a:cs typeface="DM Sans Medium" pitchFamily="34" charset="-120"/>
              </a:rPr>
              <a:t>AG</a:t>
            </a:r>
            <a:endParaRPr lang="en-US" sz="750" dirty="0"/>
          </a:p>
        </p:txBody>
      </p:sp>
      <p:sp>
        <p:nvSpPr>
          <p:cNvPr id="7" name="Text 4">
            <a:extLst>
              <a:ext uri="{FF2B5EF4-FFF2-40B4-BE49-F238E27FC236}">
                <a16:creationId xmlns:a16="http://schemas.microsoft.com/office/drawing/2014/main" id="{B536D793-F72A-757A-2F7B-5DE8A83E167B}"/>
              </a:ext>
            </a:extLst>
          </p:cNvPr>
          <p:cNvSpPr/>
          <p:nvPr/>
        </p:nvSpPr>
        <p:spPr>
          <a:xfrm>
            <a:off x="136803" y="7711650"/>
            <a:ext cx="4464845" cy="517950"/>
          </a:xfrm>
          <a:prstGeom prst="rect">
            <a:avLst/>
          </a:prstGeom>
          <a:noFill/>
          <a:ln/>
        </p:spPr>
        <p:txBody>
          <a:bodyPr wrap="none" lIns="0" tIns="0" rIns="0" bIns="0" rtlCol="0" anchor="t"/>
          <a:lstStyle/>
          <a:p>
            <a:pPr marL="0" indent="0" algn="l">
              <a:lnSpc>
                <a:spcPts val="3100"/>
              </a:lnSpc>
              <a:buNone/>
            </a:pPr>
            <a:r>
              <a:rPr lang="en-US" sz="2200" b="1" dirty="0">
                <a:solidFill>
                  <a:srgbClr val="383838"/>
                </a:solidFill>
                <a:latin typeface="DM Sans Bold" pitchFamily="34" charset="0"/>
                <a:ea typeface="DM Sans Bold" pitchFamily="34" charset="-122"/>
                <a:cs typeface="DM Sans Bold" pitchFamily="34" charset="-120"/>
              </a:rPr>
              <a:t>Abdoulaye GANAME</a:t>
            </a:r>
            <a:endParaRPr lang="en-US" sz="2200" dirty="0"/>
          </a:p>
        </p:txBody>
      </p:sp>
      <p:sp>
        <p:nvSpPr>
          <p:cNvPr id="8" name="ZoneTexte 7">
            <a:extLst>
              <a:ext uri="{FF2B5EF4-FFF2-40B4-BE49-F238E27FC236}">
                <a16:creationId xmlns:a16="http://schemas.microsoft.com/office/drawing/2014/main" id="{56774A29-2710-E8F4-AA3E-737DC253FCF8}"/>
              </a:ext>
            </a:extLst>
          </p:cNvPr>
          <p:cNvSpPr txBox="1"/>
          <p:nvPr/>
        </p:nvSpPr>
        <p:spPr>
          <a:xfrm>
            <a:off x="136803" y="1028700"/>
            <a:ext cx="9007198" cy="1631216"/>
          </a:xfrm>
          <a:prstGeom prst="rect">
            <a:avLst/>
          </a:prstGeom>
          <a:noFill/>
        </p:spPr>
        <p:txBody>
          <a:bodyPr wrap="square">
            <a:spAutoFit/>
          </a:bodyPr>
          <a:lstStyle/>
          <a:p>
            <a:pPr marL="342900" indent="-342900">
              <a:buFont typeface="Arial" panose="020B0604020202020204" pitchFamily="34" charset="0"/>
              <a:buChar char="•"/>
            </a:pPr>
            <a:r>
              <a:rPr lang="fr-FR" sz="2000" b="1" dirty="0"/>
              <a:t>Le Désir de David</a:t>
            </a:r>
          </a:p>
          <a:p>
            <a:r>
              <a:rPr lang="fr-FR" sz="2000" dirty="0"/>
              <a:t>Le récit débute avec David, installé dans son palais de cèdre, exprimant au prophète Nathan son  désir de construire une maison pour l'Arche de Dieu. Cette intention révèle la piété du roi et son souci de donner à l'Éternel une demeure digne de Sa gloire</a:t>
            </a:r>
          </a:p>
        </p:txBody>
      </p:sp>
      <p:sp>
        <p:nvSpPr>
          <p:cNvPr id="10" name="ZoneTexte 9">
            <a:extLst>
              <a:ext uri="{FF2B5EF4-FFF2-40B4-BE49-F238E27FC236}">
                <a16:creationId xmlns:a16="http://schemas.microsoft.com/office/drawing/2014/main" id="{F629EEF9-E445-0CE6-1981-84C30DC10D50}"/>
              </a:ext>
            </a:extLst>
          </p:cNvPr>
          <p:cNvSpPr txBox="1"/>
          <p:nvPr/>
        </p:nvSpPr>
        <p:spPr>
          <a:xfrm>
            <a:off x="0" y="2967692"/>
            <a:ext cx="9144001" cy="1323439"/>
          </a:xfrm>
          <a:prstGeom prst="rect">
            <a:avLst/>
          </a:prstGeom>
          <a:noFill/>
        </p:spPr>
        <p:txBody>
          <a:bodyPr wrap="square">
            <a:spAutoFit/>
          </a:bodyPr>
          <a:lstStyle/>
          <a:p>
            <a:pPr marL="342900" indent="-342900">
              <a:buFont typeface="Arial" panose="020B0604020202020204" pitchFamily="34" charset="0"/>
              <a:buChar char="•"/>
            </a:pPr>
            <a:r>
              <a:rPr lang="fr-FR" sz="2000" b="1" dirty="0"/>
              <a:t>La Réponse de Dieu</a:t>
            </a:r>
          </a:p>
          <a:p>
            <a:r>
              <a:rPr lang="fr-FR" sz="2000" dirty="0"/>
              <a:t>Dieu intervient et, par l'intermédiaire de Nathan, rappelle à David que Sa présence n'a jamais été confinée à un lieu fixe. L'Éternel souligne Sa nature transcendante et Son implication constante dans l'histoire d'Israël, depuis l'Exode jusqu'à ce jour.</a:t>
            </a:r>
          </a:p>
        </p:txBody>
      </p:sp>
      <p:sp>
        <p:nvSpPr>
          <p:cNvPr id="12" name="ZoneTexte 11">
            <a:extLst>
              <a:ext uri="{FF2B5EF4-FFF2-40B4-BE49-F238E27FC236}">
                <a16:creationId xmlns:a16="http://schemas.microsoft.com/office/drawing/2014/main" id="{FA6799C7-855A-C1A4-FD11-5D83D62633AF}"/>
              </a:ext>
            </a:extLst>
          </p:cNvPr>
          <p:cNvSpPr txBox="1"/>
          <p:nvPr/>
        </p:nvSpPr>
        <p:spPr>
          <a:xfrm>
            <a:off x="1" y="4604773"/>
            <a:ext cx="8850085" cy="2831544"/>
          </a:xfrm>
          <a:prstGeom prst="rect">
            <a:avLst/>
          </a:prstGeom>
          <a:noFill/>
        </p:spPr>
        <p:txBody>
          <a:bodyPr wrap="square">
            <a:spAutoFit/>
          </a:bodyPr>
          <a:lstStyle/>
          <a:p>
            <a:pPr marL="342900" indent="-342900">
              <a:buFont typeface="Arial" panose="020B0604020202020204" pitchFamily="34" charset="0"/>
              <a:buChar char="•"/>
            </a:pPr>
            <a:r>
              <a:rPr lang="fr-FR" sz="2000" b="1" dirty="0"/>
              <a:t>La Promesse de l'Éternel</a:t>
            </a:r>
          </a:p>
          <a:p>
            <a:r>
              <a:rPr lang="fr-FR" sz="2000" dirty="0"/>
              <a:t>Au lieu d'accepter une maison terrestre, Dieu promet à David d'établir sa dynastie pour toujours. </a:t>
            </a:r>
          </a:p>
          <a:p>
            <a:r>
              <a:rPr lang="fr-FR" sz="2000" dirty="0"/>
              <a:t>Cette promesse inclut la stabilité pour Israël, un nom glorieux pour David, et l'assurance que son fils </a:t>
            </a:r>
          </a:p>
          <a:p>
            <a:r>
              <a:rPr lang="fr-FR" sz="2000" dirty="0"/>
              <a:t>bâtira le temple. Cette promesse transcende les règnes terrestres et pointe vers le Messie à venir, le Christ, qui </a:t>
            </a:r>
          </a:p>
          <a:p>
            <a:r>
              <a:rPr lang="fr-FR" sz="2000" dirty="0"/>
              <a:t>accomplira pleinement cette alliance divine.</a:t>
            </a:r>
          </a:p>
          <a:p>
            <a:endParaRPr lang="fr-FR" dirty="0"/>
          </a:p>
        </p:txBody>
      </p:sp>
    </p:spTree>
    <p:extLst>
      <p:ext uri="{BB962C8B-B14F-4D97-AF65-F5344CB8AC3E}">
        <p14:creationId xmlns:p14="http://schemas.microsoft.com/office/powerpoint/2010/main" val="374604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fltVal val="0"/>
                                          </p:val>
                                        </p:tav>
                                        <p:tav tm="100000">
                                          <p:val>
                                            <p:strVal val="#ppt_w"/>
                                          </p:val>
                                        </p:tav>
                                      </p:tavLst>
                                    </p:anim>
                                    <p:anim calcmode="lin" valueType="num">
                                      <p:cBhvr>
                                        <p:cTn id="14" dur="750" fill="hold"/>
                                        <p:tgtEl>
                                          <p:spTgt spid="8"/>
                                        </p:tgtEl>
                                        <p:attrNameLst>
                                          <p:attrName>ppt_h</p:attrName>
                                        </p:attrNameLst>
                                      </p:cBhvr>
                                      <p:tavLst>
                                        <p:tav tm="0">
                                          <p:val>
                                            <p:fltVal val="0"/>
                                          </p:val>
                                        </p:tav>
                                        <p:tav tm="100000">
                                          <p:val>
                                            <p:strVal val="#ppt_h"/>
                                          </p:val>
                                        </p:tav>
                                      </p:tavLst>
                                    </p:anim>
                                    <p:animEffect transition="in" filter="fade">
                                      <p:cBhvr>
                                        <p:cTn id="15" dur="75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38545" y="588526"/>
            <a:ext cx="5539502" cy="692467"/>
          </a:xfrm>
          <a:prstGeom prst="rect">
            <a:avLst/>
          </a:prstGeom>
          <a:noFill/>
          <a:ln/>
        </p:spPr>
        <p:txBody>
          <a:bodyPr wrap="none" lIns="0" tIns="0" rIns="0" bIns="0" rtlCol="0" anchor="t"/>
          <a:lstStyle/>
          <a:p>
            <a:pPr marL="0" indent="0">
              <a:lnSpc>
                <a:spcPts val="5450"/>
              </a:lnSpc>
              <a:buNone/>
            </a:pPr>
            <a:r>
              <a:rPr lang="en-US" sz="4400" dirty="0">
                <a:solidFill>
                  <a:srgbClr val="020202"/>
                </a:solidFill>
                <a:latin typeface="PT Serif" pitchFamily="34" charset="0"/>
                <a:ea typeface="PT Serif" pitchFamily="34" charset="-122"/>
                <a:cs typeface="PT Serif" pitchFamily="34" charset="-120"/>
              </a:rPr>
              <a:t>I-Le plan de David</a:t>
            </a:r>
            <a:endParaRPr lang="en-US" sz="4400" dirty="0"/>
          </a:p>
        </p:txBody>
      </p:sp>
      <p:sp>
        <p:nvSpPr>
          <p:cNvPr id="4" name="Shape 1"/>
          <p:cNvSpPr/>
          <p:nvPr/>
        </p:nvSpPr>
        <p:spPr>
          <a:xfrm>
            <a:off x="1043583" y="1597462"/>
            <a:ext cx="22860" cy="4118491"/>
          </a:xfrm>
          <a:prstGeom prst="roundRect">
            <a:avLst>
              <a:gd name="adj" fmla="val 138470"/>
            </a:avLst>
          </a:prstGeom>
          <a:solidFill>
            <a:srgbClr val="D8D4D4"/>
          </a:solidFill>
          <a:ln/>
        </p:spPr>
        <p:txBody>
          <a:bodyPr/>
          <a:lstStyle/>
          <a:p>
            <a:endParaRPr lang="fr-FR"/>
          </a:p>
        </p:txBody>
      </p:sp>
      <p:sp>
        <p:nvSpPr>
          <p:cNvPr id="5" name="Shape 2"/>
          <p:cNvSpPr/>
          <p:nvPr/>
        </p:nvSpPr>
        <p:spPr>
          <a:xfrm>
            <a:off x="1269504" y="2060615"/>
            <a:ext cx="738545" cy="22860"/>
          </a:xfrm>
          <a:prstGeom prst="roundRect">
            <a:avLst>
              <a:gd name="adj" fmla="val 138470"/>
            </a:avLst>
          </a:prstGeom>
          <a:solidFill>
            <a:srgbClr val="D8D4D4"/>
          </a:solidFill>
          <a:ln/>
        </p:spPr>
        <p:txBody>
          <a:bodyPr/>
          <a:lstStyle/>
          <a:p>
            <a:endParaRPr lang="fr-FR"/>
          </a:p>
        </p:txBody>
      </p:sp>
      <p:sp>
        <p:nvSpPr>
          <p:cNvPr id="6" name="Shape 3"/>
          <p:cNvSpPr/>
          <p:nvPr/>
        </p:nvSpPr>
        <p:spPr>
          <a:xfrm>
            <a:off x="817662" y="1834753"/>
            <a:ext cx="474702" cy="474702"/>
          </a:xfrm>
          <a:prstGeom prst="roundRect">
            <a:avLst>
              <a:gd name="adj" fmla="val 6668"/>
            </a:avLst>
          </a:prstGeom>
          <a:solidFill>
            <a:srgbClr val="F2EEEE"/>
          </a:solidFill>
          <a:ln/>
        </p:spPr>
        <p:txBody>
          <a:bodyPr/>
          <a:lstStyle/>
          <a:p>
            <a:endParaRPr lang="fr-FR"/>
          </a:p>
        </p:txBody>
      </p:sp>
      <p:sp>
        <p:nvSpPr>
          <p:cNvPr id="7" name="Text 4"/>
          <p:cNvSpPr/>
          <p:nvPr/>
        </p:nvSpPr>
        <p:spPr>
          <a:xfrm>
            <a:off x="966371" y="1905833"/>
            <a:ext cx="177165" cy="332423"/>
          </a:xfrm>
          <a:prstGeom prst="rect">
            <a:avLst/>
          </a:prstGeom>
          <a:noFill/>
          <a:ln/>
        </p:spPr>
        <p:txBody>
          <a:bodyPr wrap="none" lIns="0" tIns="0" rIns="0" bIns="0" rtlCol="0" anchor="t"/>
          <a:lstStyle/>
          <a:p>
            <a:pPr marL="0" indent="0" algn="ctr">
              <a:lnSpc>
                <a:spcPts val="2600"/>
              </a:lnSpc>
              <a:buNone/>
            </a:pPr>
            <a:r>
              <a:rPr lang="en-US" sz="2600" dirty="0">
                <a:solidFill>
                  <a:srgbClr val="383838"/>
                </a:solidFill>
                <a:latin typeface="PT Serif" pitchFamily="34" charset="0"/>
                <a:ea typeface="PT Serif" pitchFamily="34" charset="-122"/>
                <a:cs typeface="PT Serif" pitchFamily="34" charset="-120"/>
              </a:rPr>
              <a:t>1</a:t>
            </a:r>
            <a:endParaRPr lang="en-US" sz="2600" dirty="0"/>
          </a:p>
        </p:txBody>
      </p:sp>
      <p:sp>
        <p:nvSpPr>
          <p:cNvPr id="8" name="Text 5"/>
          <p:cNvSpPr/>
          <p:nvPr/>
        </p:nvSpPr>
        <p:spPr>
          <a:xfrm>
            <a:off x="2215634" y="1808440"/>
            <a:ext cx="2769751" cy="346115"/>
          </a:xfrm>
          <a:prstGeom prst="rect">
            <a:avLst/>
          </a:prstGeom>
          <a:noFill/>
          <a:ln/>
        </p:spPr>
        <p:txBody>
          <a:bodyPr wrap="none" lIns="0" tIns="0" rIns="0" bIns="0" rtlCol="0" anchor="t"/>
          <a:lstStyle/>
          <a:p>
            <a:pPr marL="0" indent="0" algn="l">
              <a:lnSpc>
                <a:spcPts val="2700"/>
              </a:lnSpc>
              <a:buNone/>
            </a:pPr>
            <a:r>
              <a:rPr lang="en-US" sz="2400" dirty="0">
                <a:solidFill>
                  <a:srgbClr val="383838"/>
                </a:solidFill>
                <a:latin typeface="PT Serif" pitchFamily="34" charset="0"/>
                <a:ea typeface="PT Serif" pitchFamily="34" charset="-122"/>
                <a:cs typeface="PT Serif" pitchFamily="34" charset="-120"/>
              </a:rPr>
              <a:t>Passé</a:t>
            </a:r>
            <a:endParaRPr lang="en-US" sz="2400" dirty="0"/>
          </a:p>
        </p:txBody>
      </p:sp>
      <p:sp>
        <p:nvSpPr>
          <p:cNvPr id="9" name="Text 6"/>
          <p:cNvSpPr/>
          <p:nvPr/>
        </p:nvSpPr>
        <p:spPr>
          <a:xfrm>
            <a:off x="2215634" y="2281118"/>
            <a:ext cx="6189821" cy="337542"/>
          </a:xfrm>
          <a:prstGeom prst="rect">
            <a:avLst/>
          </a:prstGeom>
          <a:noFill/>
          <a:ln/>
        </p:spPr>
        <p:txBody>
          <a:bodyPr wrap="none" lIns="0" tIns="0" rIns="0" bIns="0" rtlCol="0" anchor="t"/>
          <a:lstStyle/>
          <a:p>
            <a:pPr marL="0" indent="0" algn="l">
              <a:lnSpc>
                <a:spcPts val="2650"/>
              </a:lnSpc>
              <a:buNone/>
            </a:pPr>
            <a:r>
              <a:rPr lang="en-US" sz="2000" dirty="0">
                <a:solidFill>
                  <a:srgbClr val="383838"/>
                </a:solidFill>
                <a:latin typeface="DM Sans" pitchFamily="34" charset="0"/>
                <a:ea typeface="DM Sans" pitchFamily="34" charset="-122"/>
                <a:cs typeface="DM Sans" pitchFamily="34" charset="-120"/>
              </a:rPr>
              <a:t>David s'était réfugié dans la caverne d'Adullam.</a:t>
            </a:r>
            <a:endParaRPr lang="en-US" sz="2000" dirty="0"/>
          </a:p>
        </p:txBody>
      </p:sp>
      <p:sp>
        <p:nvSpPr>
          <p:cNvPr id="10" name="Shape 7"/>
          <p:cNvSpPr/>
          <p:nvPr/>
        </p:nvSpPr>
        <p:spPr>
          <a:xfrm>
            <a:off x="1269504" y="3503771"/>
            <a:ext cx="738545" cy="22860"/>
          </a:xfrm>
          <a:prstGeom prst="roundRect">
            <a:avLst>
              <a:gd name="adj" fmla="val 138470"/>
            </a:avLst>
          </a:prstGeom>
          <a:solidFill>
            <a:srgbClr val="D8D4D4"/>
          </a:solidFill>
          <a:ln/>
        </p:spPr>
        <p:txBody>
          <a:bodyPr/>
          <a:lstStyle/>
          <a:p>
            <a:endParaRPr lang="fr-FR"/>
          </a:p>
        </p:txBody>
      </p:sp>
      <p:sp>
        <p:nvSpPr>
          <p:cNvPr id="11" name="Shape 8"/>
          <p:cNvSpPr/>
          <p:nvPr/>
        </p:nvSpPr>
        <p:spPr>
          <a:xfrm>
            <a:off x="817662" y="3277910"/>
            <a:ext cx="474702" cy="474702"/>
          </a:xfrm>
          <a:prstGeom prst="roundRect">
            <a:avLst>
              <a:gd name="adj" fmla="val 6668"/>
            </a:avLst>
          </a:prstGeom>
          <a:solidFill>
            <a:srgbClr val="F2EEEE"/>
          </a:solidFill>
          <a:ln/>
        </p:spPr>
        <p:txBody>
          <a:bodyPr/>
          <a:lstStyle/>
          <a:p>
            <a:endParaRPr lang="fr-FR"/>
          </a:p>
        </p:txBody>
      </p:sp>
      <p:sp>
        <p:nvSpPr>
          <p:cNvPr id="12" name="Text 9"/>
          <p:cNvSpPr/>
          <p:nvPr/>
        </p:nvSpPr>
        <p:spPr>
          <a:xfrm>
            <a:off x="966371" y="3348990"/>
            <a:ext cx="177165" cy="332423"/>
          </a:xfrm>
          <a:prstGeom prst="rect">
            <a:avLst/>
          </a:prstGeom>
          <a:noFill/>
          <a:ln/>
        </p:spPr>
        <p:txBody>
          <a:bodyPr wrap="none" lIns="0" tIns="0" rIns="0" bIns="0" rtlCol="0" anchor="t"/>
          <a:lstStyle/>
          <a:p>
            <a:pPr marL="0" indent="0" algn="ctr">
              <a:lnSpc>
                <a:spcPts val="2600"/>
              </a:lnSpc>
              <a:buNone/>
            </a:pPr>
            <a:r>
              <a:rPr lang="en-US" sz="2600" dirty="0">
                <a:solidFill>
                  <a:srgbClr val="383838"/>
                </a:solidFill>
                <a:latin typeface="PT Serif" pitchFamily="34" charset="0"/>
                <a:ea typeface="PT Serif" pitchFamily="34" charset="-122"/>
                <a:cs typeface="PT Serif" pitchFamily="34" charset="-120"/>
              </a:rPr>
              <a:t>2</a:t>
            </a:r>
            <a:endParaRPr lang="en-US" sz="2600" dirty="0"/>
          </a:p>
        </p:txBody>
      </p:sp>
      <p:sp>
        <p:nvSpPr>
          <p:cNvPr id="13" name="Text 10"/>
          <p:cNvSpPr/>
          <p:nvPr/>
        </p:nvSpPr>
        <p:spPr>
          <a:xfrm>
            <a:off x="2215634" y="3251597"/>
            <a:ext cx="2769751" cy="346115"/>
          </a:xfrm>
          <a:prstGeom prst="rect">
            <a:avLst/>
          </a:prstGeom>
          <a:noFill/>
          <a:ln/>
        </p:spPr>
        <p:txBody>
          <a:bodyPr wrap="none" lIns="0" tIns="0" rIns="0" bIns="0" rtlCol="0" anchor="t"/>
          <a:lstStyle/>
          <a:p>
            <a:pPr marL="0" indent="0" algn="l">
              <a:lnSpc>
                <a:spcPts val="2700"/>
              </a:lnSpc>
              <a:buNone/>
            </a:pPr>
            <a:r>
              <a:rPr lang="en-US" sz="2400" dirty="0">
                <a:solidFill>
                  <a:srgbClr val="383838"/>
                </a:solidFill>
                <a:latin typeface="PT Serif" pitchFamily="34" charset="0"/>
                <a:ea typeface="PT Serif" pitchFamily="34" charset="-122"/>
                <a:cs typeface="PT Serif" pitchFamily="34" charset="-120"/>
              </a:rPr>
              <a:t>Présent</a:t>
            </a:r>
            <a:endParaRPr lang="en-US" sz="2400" dirty="0"/>
          </a:p>
        </p:txBody>
      </p:sp>
      <p:sp>
        <p:nvSpPr>
          <p:cNvPr id="14" name="Text 11"/>
          <p:cNvSpPr/>
          <p:nvPr/>
        </p:nvSpPr>
        <p:spPr>
          <a:xfrm>
            <a:off x="2215634" y="3724275"/>
            <a:ext cx="6189821" cy="337542"/>
          </a:xfrm>
          <a:prstGeom prst="rect">
            <a:avLst/>
          </a:prstGeom>
          <a:noFill/>
          <a:ln/>
        </p:spPr>
        <p:txBody>
          <a:bodyPr wrap="none" lIns="0" tIns="0" rIns="0" bIns="0" rtlCol="0" anchor="t"/>
          <a:lstStyle/>
          <a:p>
            <a:pPr marL="0" indent="0" algn="l">
              <a:lnSpc>
                <a:spcPts val="2650"/>
              </a:lnSpc>
              <a:buNone/>
            </a:pPr>
            <a:r>
              <a:rPr lang="en-US" sz="2000" dirty="0">
                <a:solidFill>
                  <a:srgbClr val="383838"/>
                </a:solidFill>
                <a:latin typeface="DM Sans" pitchFamily="34" charset="0"/>
                <a:ea typeface="DM Sans" pitchFamily="34" charset="-122"/>
                <a:cs typeface="DM Sans" pitchFamily="34" charset="-120"/>
              </a:rPr>
              <a:t>David habite une splendide demeure à Jérusalem.</a:t>
            </a:r>
            <a:endParaRPr lang="en-US" sz="2000" dirty="0"/>
          </a:p>
        </p:txBody>
      </p:sp>
      <p:sp>
        <p:nvSpPr>
          <p:cNvPr id="15" name="Shape 12"/>
          <p:cNvSpPr/>
          <p:nvPr/>
        </p:nvSpPr>
        <p:spPr>
          <a:xfrm>
            <a:off x="1269504" y="4946928"/>
            <a:ext cx="738545" cy="22860"/>
          </a:xfrm>
          <a:prstGeom prst="roundRect">
            <a:avLst>
              <a:gd name="adj" fmla="val 138470"/>
            </a:avLst>
          </a:prstGeom>
          <a:solidFill>
            <a:srgbClr val="D8D4D4"/>
          </a:solidFill>
          <a:ln/>
        </p:spPr>
        <p:txBody>
          <a:bodyPr/>
          <a:lstStyle/>
          <a:p>
            <a:endParaRPr lang="fr-FR"/>
          </a:p>
        </p:txBody>
      </p:sp>
      <p:sp>
        <p:nvSpPr>
          <p:cNvPr id="16" name="Shape 13"/>
          <p:cNvSpPr/>
          <p:nvPr/>
        </p:nvSpPr>
        <p:spPr>
          <a:xfrm>
            <a:off x="817662" y="4721066"/>
            <a:ext cx="474702" cy="474702"/>
          </a:xfrm>
          <a:prstGeom prst="roundRect">
            <a:avLst>
              <a:gd name="adj" fmla="val 6668"/>
            </a:avLst>
          </a:prstGeom>
          <a:solidFill>
            <a:srgbClr val="F2EEEE"/>
          </a:solidFill>
          <a:ln/>
        </p:spPr>
        <p:txBody>
          <a:bodyPr/>
          <a:lstStyle/>
          <a:p>
            <a:endParaRPr lang="fr-FR"/>
          </a:p>
        </p:txBody>
      </p:sp>
      <p:sp>
        <p:nvSpPr>
          <p:cNvPr id="17" name="Text 14"/>
          <p:cNvSpPr/>
          <p:nvPr/>
        </p:nvSpPr>
        <p:spPr>
          <a:xfrm>
            <a:off x="966371" y="4792147"/>
            <a:ext cx="177165" cy="332423"/>
          </a:xfrm>
          <a:prstGeom prst="rect">
            <a:avLst/>
          </a:prstGeom>
          <a:noFill/>
          <a:ln/>
        </p:spPr>
        <p:txBody>
          <a:bodyPr wrap="none" lIns="0" tIns="0" rIns="0" bIns="0" rtlCol="0" anchor="t"/>
          <a:lstStyle/>
          <a:p>
            <a:pPr marL="0" indent="0" algn="ctr">
              <a:lnSpc>
                <a:spcPts val="2600"/>
              </a:lnSpc>
              <a:buNone/>
            </a:pPr>
            <a:r>
              <a:rPr lang="en-US" sz="2600" dirty="0">
                <a:solidFill>
                  <a:srgbClr val="383838"/>
                </a:solidFill>
                <a:latin typeface="PT Serif" pitchFamily="34" charset="0"/>
                <a:ea typeface="PT Serif" pitchFamily="34" charset="-122"/>
                <a:cs typeface="PT Serif" pitchFamily="34" charset="-120"/>
              </a:rPr>
              <a:t>3</a:t>
            </a:r>
            <a:endParaRPr lang="en-US" sz="2600" dirty="0"/>
          </a:p>
        </p:txBody>
      </p:sp>
      <p:sp>
        <p:nvSpPr>
          <p:cNvPr id="18" name="Text 15"/>
          <p:cNvSpPr/>
          <p:nvPr/>
        </p:nvSpPr>
        <p:spPr>
          <a:xfrm>
            <a:off x="2215634" y="4694753"/>
            <a:ext cx="2769751" cy="346115"/>
          </a:xfrm>
          <a:prstGeom prst="rect">
            <a:avLst/>
          </a:prstGeom>
          <a:noFill/>
          <a:ln/>
        </p:spPr>
        <p:txBody>
          <a:bodyPr wrap="none" lIns="0" tIns="0" rIns="0" bIns="0" rtlCol="0" anchor="t"/>
          <a:lstStyle/>
          <a:p>
            <a:pPr marL="0" indent="0" algn="l">
              <a:lnSpc>
                <a:spcPts val="2700"/>
              </a:lnSpc>
              <a:buNone/>
            </a:pPr>
            <a:r>
              <a:rPr lang="en-US" sz="2400" dirty="0">
                <a:solidFill>
                  <a:srgbClr val="383838"/>
                </a:solidFill>
                <a:latin typeface="PT Serif" pitchFamily="34" charset="0"/>
                <a:ea typeface="PT Serif" pitchFamily="34" charset="-122"/>
                <a:cs typeface="PT Serif" pitchFamily="34" charset="-120"/>
              </a:rPr>
              <a:t>Futur envisagé</a:t>
            </a:r>
            <a:endParaRPr lang="en-US" sz="2400" dirty="0"/>
          </a:p>
        </p:txBody>
      </p:sp>
      <p:sp>
        <p:nvSpPr>
          <p:cNvPr id="19" name="Text 16"/>
          <p:cNvSpPr/>
          <p:nvPr/>
        </p:nvSpPr>
        <p:spPr>
          <a:xfrm>
            <a:off x="2215634" y="5167432"/>
            <a:ext cx="6189821" cy="337542"/>
          </a:xfrm>
          <a:prstGeom prst="rect">
            <a:avLst/>
          </a:prstGeom>
          <a:noFill/>
          <a:ln/>
        </p:spPr>
        <p:txBody>
          <a:bodyPr wrap="none" lIns="0" tIns="0" rIns="0" bIns="0" rtlCol="0" anchor="t"/>
          <a:lstStyle/>
          <a:p>
            <a:pPr marL="0" indent="0" algn="l">
              <a:lnSpc>
                <a:spcPts val="2650"/>
              </a:lnSpc>
              <a:buNone/>
            </a:pPr>
            <a:r>
              <a:rPr lang="en-US" sz="2000" dirty="0">
                <a:solidFill>
                  <a:srgbClr val="383838"/>
                </a:solidFill>
                <a:latin typeface="DM Sans" pitchFamily="34" charset="0"/>
                <a:ea typeface="DM Sans" pitchFamily="34" charset="-122"/>
                <a:cs typeface="DM Sans" pitchFamily="34" charset="-120"/>
              </a:rPr>
              <a:t>David désire bâtir une maison stable pour l'arche de l'Éternel.</a:t>
            </a:r>
            <a:endParaRPr lang="en-US" sz="2000" dirty="0"/>
          </a:p>
        </p:txBody>
      </p:sp>
      <p:sp>
        <p:nvSpPr>
          <p:cNvPr id="20" name="Text 17"/>
          <p:cNvSpPr/>
          <p:nvPr/>
        </p:nvSpPr>
        <p:spPr>
          <a:xfrm>
            <a:off x="966371" y="5715954"/>
            <a:ext cx="8154769" cy="2592024"/>
          </a:xfrm>
          <a:prstGeom prst="rect">
            <a:avLst/>
          </a:prstGeom>
          <a:noFill/>
          <a:ln/>
        </p:spPr>
        <p:txBody>
          <a:bodyPr wrap="square" lIns="0" tIns="0" rIns="0" bIns="0" rtlCol="0" anchor="t"/>
          <a:lstStyle/>
          <a:p>
            <a:pPr marL="0" indent="0">
              <a:lnSpc>
                <a:spcPts val="2650"/>
              </a:lnSpc>
              <a:buNone/>
            </a:pPr>
            <a:r>
              <a:rPr lang="en-US" sz="2000" dirty="0">
                <a:solidFill>
                  <a:srgbClr val="383838"/>
                </a:solidFill>
                <a:latin typeface="DM Sans" pitchFamily="34" charset="0"/>
                <a:ea typeface="DM Sans" pitchFamily="34" charset="-122"/>
                <a:cs typeface="DM Sans" pitchFamily="34" charset="-120"/>
              </a:rPr>
              <a:t>David, reconnaissant, souhaite construire une demeure digne pour l'arche de l'Éternel. Bien que louable, cette pensée n'était pas celle de Dieu. David consulte le prophète Nathan, qui approuve sans discernment.</a:t>
            </a:r>
          </a:p>
          <a:p>
            <a:pPr marL="0" indent="0">
              <a:lnSpc>
                <a:spcPts val="2650"/>
              </a:lnSpc>
              <a:buNone/>
            </a:pPr>
            <a:r>
              <a:rPr lang="en-US" sz="2000" dirty="0">
                <a:solidFill>
                  <a:srgbClr val="383838"/>
                </a:solidFill>
                <a:latin typeface="DM Sans" pitchFamily="34" charset="0"/>
                <a:ea typeface="DM Sans" pitchFamily="34" charset="-122"/>
                <a:cs typeface="DM Sans" pitchFamily="34" charset="-120"/>
              </a:rPr>
              <a:t> Cet épisode souligne l'importance de se fier à la parole de Dieu plutôt qu'aux seuls conseils humains.</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4"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918210"/>
            <a:ext cx="5954197" cy="744260"/>
          </a:xfrm>
          <a:prstGeom prst="rect">
            <a:avLst/>
          </a:prstGeom>
          <a:noFill/>
          <a:ln/>
        </p:spPr>
        <p:txBody>
          <a:bodyPr wrap="none" lIns="0" tIns="0" rIns="0" bIns="0" rtlCol="0" anchor="t"/>
          <a:lstStyle/>
          <a:p>
            <a:pPr marL="0" indent="0">
              <a:lnSpc>
                <a:spcPts val="5850"/>
              </a:lnSpc>
              <a:buNone/>
            </a:pPr>
            <a:r>
              <a:rPr lang="en-US" sz="4400" dirty="0">
                <a:solidFill>
                  <a:srgbClr val="020202"/>
                </a:solidFill>
                <a:latin typeface="PT Serif" pitchFamily="34" charset="0"/>
                <a:ea typeface="PT Serif" pitchFamily="34" charset="-122"/>
                <a:cs typeface="PT Serif" pitchFamily="34" charset="-120"/>
              </a:rPr>
              <a:t>II-Le plan de Dieu</a:t>
            </a:r>
            <a:endParaRPr lang="en-US" sz="4400" dirty="0"/>
          </a:p>
        </p:txBody>
      </p:sp>
      <p:sp>
        <p:nvSpPr>
          <p:cNvPr id="4" name="Shape 1"/>
          <p:cNvSpPr/>
          <p:nvPr/>
        </p:nvSpPr>
        <p:spPr>
          <a:xfrm>
            <a:off x="6280190" y="2002631"/>
            <a:ext cx="3664863" cy="1687592"/>
          </a:xfrm>
          <a:prstGeom prst="roundRect">
            <a:avLst>
              <a:gd name="adj" fmla="val 2016"/>
            </a:avLst>
          </a:prstGeom>
          <a:solidFill>
            <a:srgbClr val="F2EEEE"/>
          </a:solidFill>
          <a:ln/>
        </p:spPr>
        <p:txBody>
          <a:bodyPr/>
          <a:lstStyle/>
          <a:p>
            <a:endParaRPr lang="fr-FR"/>
          </a:p>
        </p:txBody>
      </p:sp>
      <p:sp>
        <p:nvSpPr>
          <p:cNvPr id="5" name="Text 2"/>
          <p:cNvSpPr/>
          <p:nvPr/>
        </p:nvSpPr>
        <p:spPr>
          <a:xfrm>
            <a:off x="6507004" y="2229445"/>
            <a:ext cx="2977039" cy="372070"/>
          </a:xfrm>
          <a:prstGeom prst="rect">
            <a:avLst/>
          </a:prstGeom>
          <a:noFill/>
          <a:ln/>
        </p:spPr>
        <p:txBody>
          <a:bodyPr wrap="none" lIns="0" tIns="0" rIns="0" bIns="0" rtlCol="0" anchor="t"/>
          <a:lstStyle/>
          <a:p>
            <a:pPr marL="0" indent="0">
              <a:lnSpc>
                <a:spcPts val="2900"/>
              </a:lnSpc>
              <a:buNone/>
            </a:pPr>
            <a:r>
              <a:rPr lang="en-US" sz="2400" b="1" dirty="0">
                <a:solidFill>
                  <a:srgbClr val="383838"/>
                </a:solidFill>
                <a:latin typeface="PT Serif" pitchFamily="34" charset="0"/>
                <a:ea typeface="PT Serif" pitchFamily="34" charset="-122"/>
                <a:cs typeface="PT Serif" pitchFamily="34" charset="-120"/>
              </a:rPr>
              <a:t>Sa Révélation </a:t>
            </a:r>
            <a:endParaRPr lang="en-US" sz="2400" b="1" dirty="0"/>
          </a:p>
        </p:txBody>
      </p:sp>
      <p:sp>
        <p:nvSpPr>
          <p:cNvPr id="6" name="Text 3"/>
          <p:cNvSpPr/>
          <p:nvPr/>
        </p:nvSpPr>
        <p:spPr>
          <a:xfrm>
            <a:off x="6507004" y="2737604"/>
            <a:ext cx="3211235" cy="725805"/>
          </a:xfrm>
          <a:prstGeom prst="rect">
            <a:avLst/>
          </a:prstGeom>
          <a:noFill/>
          <a:ln/>
        </p:spPr>
        <p:txBody>
          <a:bodyPr wrap="square" lIns="0" tIns="0" rIns="0" bIns="0" rtlCol="0" anchor="t"/>
          <a:lstStyle/>
          <a:p>
            <a:pPr marL="0" indent="0">
              <a:lnSpc>
                <a:spcPts val="2850"/>
              </a:lnSpc>
              <a:buNone/>
            </a:pPr>
            <a:r>
              <a:rPr lang="en-US" sz="2000" dirty="0">
                <a:solidFill>
                  <a:srgbClr val="383838"/>
                </a:solidFill>
                <a:latin typeface="DM Sans" pitchFamily="34" charset="0"/>
                <a:ea typeface="DM Sans" pitchFamily="34" charset="-122"/>
                <a:cs typeface="DM Sans" pitchFamily="34" charset="-120"/>
              </a:rPr>
              <a:t>Dieu instruit Nathan de sa pensée pour David.</a:t>
            </a:r>
            <a:endParaRPr lang="en-US" sz="2000" dirty="0"/>
          </a:p>
        </p:txBody>
      </p:sp>
      <p:sp>
        <p:nvSpPr>
          <p:cNvPr id="7" name="Shape 4"/>
          <p:cNvSpPr/>
          <p:nvPr/>
        </p:nvSpPr>
        <p:spPr>
          <a:xfrm>
            <a:off x="10171867" y="2002631"/>
            <a:ext cx="3664863" cy="1687592"/>
          </a:xfrm>
          <a:prstGeom prst="roundRect">
            <a:avLst>
              <a:gd name="adj" fmla="val 2016"/>
            </a:avLst>
          </a:prstGeom>
          <a:solidFill>
            <a:srgbClr val="F2EEEE"/>
          </a:solidFill>
          <a:ln/>
        </p:spPr>
        <p:txBody>
          <a:bodyPr/>
          <a:lstStyle/>
          <a:p>
            <a:endParaRPr lang="fr-FR"/>
          </a:p>
        </p:txBody>
      </p:sp>
      <p:sp>
        <p:nvSpPr>
          <p:cNvPr id="8" name="Text 5"/>
          <p:cNvSpPr/>
          <p:nvPr/>
        </p:nvSpPr>
        <p:spPr>
          <a:xfrm>
            <a:off x="10398681" y="2229445"/>
            <a:ext cx="2977039" cy="372070"/>
          </a:xfrm>
          <a:prstGeom prst="rect">
            <a:avLst/>
          </a:prstGeom>
          <a:noFill/>
          <a:ln/>
        </p:spPr>
        <p:txBody>
          <a:bodyPr wrap="none" lIns="0" tIns="0" rIns="0" bIns="0" rtlCol="0" anchor="t"/>
          <a:lstStyle/>
          <a:p>
            <a:pPr marL="0" indent="0">
              <a:lnSpc>
                <a:spcPts val="2900"/>
              </a:lnSpc>
              <a:buNone/>
            </a:pPr>
            <a:r>
              <a:rPr lang="en-US" sz="2300" dirty="0">
                <a:solidFill>
                  <a:srgbClr val="383838"/>
                </a:solidFill>
                <a:latin typeface="PT Serif" pitchFamily="34" charset="0"/>
                <a:ea typeface="PT Serif" pitchFamily="34" charset="-122"/>
                <a:cs typeface="PT Serif" pitchFamily="34" charset="-120"/>
              </a:rPr>
              <a:t> </a:t>
            </a:r>
            <a:r>
              <a:rPr lang="en-US" sz="2400" b="1" dirty="0">
                <a:solidFill>
                  <a:srgbClr val="383838"/>
                </a:solidFill>
                <a:latin typeface="PT Serif" pitchFamily="34" charset="0"/>
                <a:ea typeface="PT Serif" pitchFamily="34" charset="-122"/>
                <a:cs typeface="PT Serif" pitchFamily="34" charset="-120"/>
              </a:rPr>
              <a:t>Sa Promesse </a:t>
            </a:r>
            <a:endParaRPr lang="en-US" sz="2400" b="1" dirty="0"/>
          </a:p>
        </p:txBody>
      </p:sp>
      <p:sp>
        <p:nvSpPr>
          <p:cNvPr id="9" name="Text 6"/>
          <p:cNvSpPr/>
          <p:nvPr/>
        </p:nvSpPr>
        <p:spPr>
          <a:xfrm>
            <a:off x="10171867" y="2737604"/>
            <a:ext cx="3438049" cy="725805"/>
          </a:xfrm>
          <a:prstGeom prst="rect">
            <a:avLst/>
          </a:prstGeom>
          <a:noFill/>
          <a:ln/>
        </p:spPr>
        <p:txBody>
          <a:bodyPr wrap="square" lIns="0" tIns="0" rIns="0" bIns="0" rtlCol="0" anchor="t"/>
          <a:lstStyle/>
          <a:p>
            <a:pPr marL="0" indent="0">
              <a:lnSpc>
                <a:spcPts val="2850"/>
              </a:lnSpc>
              <a:buNone/>
            </a:pPr>
            <a:r>
              <a:rPr lang="en-US" sz="2000" dirty="0">
                <a:solidFill>
                  <a:srgbClr val="383838"/>
                </a:solidFill>
                <a:latin typeface="DM Sans" pitchFamily="34" charset="0"/>
                <a:ea typeface="DM Sans" pitchFamily="34" charset="-122"/>
                <a:cs typeface="DM Sans" pitchFamily="34" charset="-120"/>
              </a:rPr>
              <a:t>Dieu promet de construire une maison (dynastie) pour David</a:t>
            </a:r>
            <a:r>
              <a:rPr lang="en-US" sz="1750" dirty="0">
                <a:solidFill>
                  <a:srgbClr val="383838"/>
                </a:solidFill>
                <a:latin typeface="DM Sans" pitchFamily="34" charset="0"/>
                <a:ea typeface="DM Sans" pitchFamily="34" charset="-122"/>
                <a:cs typeface="DM Sans" pitchFamily="34" charset="-120"/>
              </a:rPr>
              <a:t>.</a:t>
            </a:r>
            <a:endParaRPr lang="en-US" sz="1750" dirty="0"/>
          </a:p>
        </p:txBody>
      </p:sp>
      <p:sp>
        <p:nvSpPr>
          <p:cNvPr id="10" name="Shape 7"/>
          <p:cNvSpPr/>
          <p:nvPr/>
        </p:nvSpPr>
        <p:spPr>
          <a:xfrm>
            <a:off x="6280190" y="3917037"/>
            <a:ext cx="7556421" cy="1324689"/>
          </a:xfrm>
          <a:prstGeom prst="roundRect">
            <a:avLst>
              <a:gd name="adj" fmla="val 2568"/>
            </a:avLst>
          </a:prstGeom>
          <a:solidFill>
            <a:srgbClr val="F2EEEE"/>
          </a:solidFill>
          <a:ln/>
        </p:spPr>
        <p:txBody>
          <a:bodyPr/>
          <a:lstStyle/>
          <a:p>
            <a:endParaRPr lang="fr-FR"/>
          </a:p>
        </p:txBody>
      </p:sp>
      <p:sp>
        <p:nvSpPr>
          <p:cNvPr id="11" name="Text 8"/>
          <p:cNvSpPr/>
          <p:nvPr/>
        </p:nvSpPr>
        <p:spPr>
          <a:xfrm>
            <a:off x="6507004" y="4143851"/>
            <a:ext cx="2977039" cy="372070"/>
          </a:xfrm>
          <a:prstGeom prst="rect">
            <a:avLst/>
          </a:prstGeom>
          <a:noFill/>
          <a:ln/>
        </p:spPr>
        <p:txBody>
          <a:bodyPr wrap="none" lIns="0" tIns="0" rIns="0" bIns="0" rtlCol="0" anchor="t"/>
          <a:lstStyle/>
          <a:p>
            <a:pPr marL="0" indent="0">
              <a:lnSpc>
                <a:spcPts val="2900"/>
              </a:lnSpc>
              <a:buNone/>
            </a:pPr>
            <a:r>
              <a:rPr lang="en-US" sz="2400" b="1" dirty="0">
                <a:solidFill>
                  <a:srgbClr val="383838"/>
                </a:solidFill>
                <a:latin typeface="PT Serif" pitchFamily="34" charset="0"/>
                <a:ea typeface="PT Serif" pitchFamily="34" charset="-122"/>
                <a:cs typeface="PT Serif" pitchFamily="34" charset="-120"/>
              </a:rPr>
              <a:t>Portée prophétique</a:t>
            </a:r>
            <a:endParaRPr lang="en-US" sz="2400" b="1" dirty="0"/>
          </a:p>
        </p:txBody>
      </p:sp>
      <p:sp>
        <p:nvSpPr>
          <p:cNvPr id="12" name="Text 9"/>
          <p:cNvSpPr/>
          <p:nvPr/>
        </p:nvSpPr>
        <p:spPr>
          <a:xfrm>
            <a:off x="6280190" y="4652010"/>
            <a:ext cx="7329607" cy="372070"/>
          </a:xfrm>
          <a:prstGeom prst="rect">
            <a:avLst/>
          </a:prstGeom>
          <a:noFill/>
          <a:ln/>
        </p:spPr>
        <p:txBody>
          <a:bodyPr wrap="none" lIns="0" tIns="0" rIns="0" bIns="0" rtlCol="0" anchor="t"/>
          <a:lstStyle/>
          <a:p>
            <a:pPr marL="0" indent="0">
              <a:lnSpc>
                <a:spcPts val="2850"/>
              </a:lnSpc>
              <a:buNone/>
            </a:pPr>
            <a:r>
              <a:rPr lang="en-US" sz="2000" dirty="0">
                <a:solidFill>
                  <a:srgbClr val="383838"/>
                </a:solidFill>
                <a:latin typeface="DM Sans" pitchFamily="34" charset="0"/>
                <a:ea typeface="DM Sans" pitchFamily="34" charset="-122"/>
                <a:cs typeface="DM Sans" pitchFamily="34" charset="-120"/>
              </a:rPr>
              <a:t>La promesse s'étend au-delà de David et Salomon, jusqu'au Christ.</a:t>
            </a:r>
            <a:endParaRPr lang="en-US" sz="2000" dirty="0"/>
          </a:p>
        </p:txBody>
      </p:sp>
      <p:sp>
        <p:nvSpPr>
          <p:cNvPr id="13" name="Text 10"/>
          <p:cNvSpPr/>
          <p:nvPr/>
        </p:nvSpPr>
        <p:spPr>
          <a:xfrm>
            <a:off x="6280190" y="5496878"/>
            <a:ext cx="7556421" cy="1814513"/>
          </a:xfrm>
          <a:prstGeom prst="rect">
            <a:avLst/>
          </a:prstGeom>
          <a:noFill/>
          <a:ln/>
        </p:spPr>
        <p:txBody>
          <a:bodyPr wrap="square" lIns="0" tIns="0" rIns="0" bIns="0" rtlCol="0" anchor="t"/>
          <a:lstStyle/>
          <a:p>
            <a:pPr marL="0" indent="0">
              <a:lnSpc>
                <a:spcPts val="2850"/>
              </a:lnSpc>
              <a:buNone/>
            </a:pPr>
            <a:r>
              <a:rPr lang="en-US" sz="2000" dirty="0">
                <a:solidFill>
                  <a:srgbClr val="383838"/>
                </a:solidFill>
                <a:latin typeface="DM Sans" pitchFamily="34" charset="0"/>
                <a:ea typeface="DM Sans" pitchFamily="34" charset="-122"/>
                <a:cs typeface="DM Sans" pitchFamily="34" charset="-120"/>
              </a:rPr>
              <a:t>Dieu révèle son plan à Nathan pour David. Il rappelle qu'Il n'avait pas demandé de maison. La pensée de Dieu était d'établir une dynastie royale permanente pour David, avec une portée prophétique incluant l’Eglise  bâtie par le Seigneur et sa gloire future.</a:t>
            </a:r>
            <a:endParaRPr lang="en-US" sz="2000" dirty="0"/>
          </a:p>
        </p:txBody>
      </p:sp>
      <p:sp>
        <p:nvSpPr>
          <p:cNvPr id="15" name="ZoneTexte 14">
            <a:extLst>
              <a:ext uri="{FF2B5EF4-FFF2-40B4-BE49-F238E27FC236}">
                <a16:creationId xmlns:a16="http://schemas.microsoft.com/office/drawing/2014/main" id="{7F2B3195-6118-2D32-E6BB-32378788615D}"/>
              </a:ext>
            </a:extLst>
          </p:cNvPr>
          <p:cNvSpPr txBox="1"/>
          <p:nvPr/>
        </p:nvSpPr>
        <p:spPr>
          <a:xfrm>
            <a:off x="12889523" y="7588516"/>
            <a:ext cx="1740877" cy="646331"/>
          </a:xfrm>
          <a:prstGeom prst="rect">
            <a:avLst/>
          </a:prstGeom>
          <a:solidFill>
            <a:schemeClr val="accent3">
              <a:lumMod val="20000"/>
              <a:lumOff val="80000"/>
            </a:schemeClr>
          </a:solidFill>
        </p:spPr>
        <p:txBody>
          <a:bodyPr wrap="square">
            <a:spAutoFit/>
          </a:bodyPr>
          <a:lstStyle/>
          <a:p>
            <a:r>
              <a:rPr lang="fr-FR" b="1" dirty="0"/>
              <a:t>Abdoulaye </a:t>
            </a:r>
          </a:p>
          <a:p>
            <a:r>
              <a:rPr lang="fr-FR" b="1" dirty="0"/>
              <a:t>GANAME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31388"/>
          </a:xfrm>
          <a:prstGeom prst="rect">
            <a:avLst/>
          </a:prstGeom>
        </p:spPr>
      </p:pic>
      <p:sp>
        <p:nvSpPr>
          <p:cNvPr id="3" name="Text 0"/>
          <p:cNvSpPr/>
          <p:nvPr/>
        </p:nvSpPr>
        <p:spPr>
          <a:xfrm>
            <a:off x="708778" y="3088243"/>
            <a:ext cx="7985165" cy="664488"/>
          </a:xfrm>
          <a:prstGeom prst="rect">
            <a:avLst/>
          </a:prstGeom>
          <a:noFill/>
          <a:ln/>
        </p:spPr>
        <p:txBody>
          <a:bodyPr wrap="none" lIns="0" tIns="0" rIns="0" bIns="0" rtlCol="0" anchor="t"/>
          <a:lstStyle/>
          <a:p>
            <a:pPr marL="0" indent="0">
              <a:lnSpc>
                <a:spcPts val="5200"/>
              </a:lnSpc>
              <a:buNone/>
            </a:pPr>
            <a:r>
              <a:rPr lang="en-US" sz="4400" b="1" dirty="0">
                <a:solidFill>
                  <a:srgbClr val="020202"/>
                </a:solidFill>
                <a:latin typeface="PT Serif" pitchFamily="34" charset="0"/>
                <a:ea typeface="PT Serif" pitchFamily="34" charset="-122"/>
                <a:cs typeface="PT Serif" pitchFamily="34" charset="-120"/>
              </a:rPr>
              <a:t>III-La réponse de David à la grâce</a:t>
            </a:r>
            <a:endParaRPr lang="en-US" sz="4400" b="1" dirty="0"/>
          </a:p>
        </p:txBody>
      </p:sp>
      <p:pic>
        <p:nvPicPr>
          <p:cNvPr id="4" name="Image 1" descr="preencoded.png"/>
          <p:cNvPicPr>
            <a:picLocks noChangeAspect="1"/>
          </p:cNvPicPr>
          <p:nvPr/>
        </p:nvPicPr>
        <p:blipFill>
          <a:blip r:embed="rId4"/>
          <a:stretch>
            <a:fillRect/>
          </a:stretch>
        </p:blipFill>
        <p:spPr>
          <a:xfrm>
            <a:off x="708779" y="4056459"/>
            <a:ext cx="4404241" cy="809982"/>
          </a:xfrm>
          <a:prstGeom prst="rect">
            <a:avLst/>
          </a:prstGeom>
        </p:spPr>
      </p:pic>
      <p:sp>
        <p:nvSpPr>
          <p:cNvPr id="5" name="Text 1"/>
          <p:cNvSpPr/>
          <p:nvPr/>
        </p:nvSpPr>
        <p:spPr>
          <a:xfrm>
            <a:off x="506372" y="5193625"/>
            <a:ext cx="4404241" cy="102989"/>
          </a:xfrm>
          <a:prstGeom prst="rect">
            <a:avLst/>
          </a:prstGeom>
          <a:noFill/>
          <a:ln/>
        </p:spPr>
        <p:txBody>
          <a:bodyPr wrap="none" lIns="0" tIns="0" rIns="0" bIns="0" rtlCol="0" anchor="t"/>
          <a:lstStyle/>
          <a:p>
            <a:pPr marL="0" indent="0" algn="l">
              <a:lnSpc>
                <a:spcPts val="2600"/>
              </a:lnSpc>
              <a:buNone/>
            </a:pPr>
            <a:r>
              <a:rPr lang="en-US" sz="2400" b="1" dirty="0">
                <a:solidFill>
                  <a:srgbClr val="383838"/>
                </a:solidFill>
                <a:latin typeface="PT Serif" pitchFamily="34" charset="0"/>
                <a:ea typeface="PT Serif" pitchFamily="34" charset="-122"/>
                <a:cs typeface="PT Serif" pitchFamily="34" charset="-120"/>
              </a:rPr>
              <a:t>Entrée dans la présence de Dieu</a:t>
            </a:r>
            <a:endParaRPr lang="en-US" sz="2400" b="1" dirty="0"/>
          </a:p>
        </p:txBody>
      </p:sp>
      <p:sp>
        <p:nvSpPr>
          <p:cNvPr id="6" name="Text 2"/>
          <p:cNvSpPr/>
          <p:nvPr/>
        </p:nvSpPr>
        <p:spPr>
          <a:xfrm>
            <a:off x="506372" y="5623798"/>
            <a:ext cx="4404241" cy="647938"/>
          </a:xfrm>
          <a:prstGeom prst="rect">
            <a:avLst/>
          </a:prstGeom>
          <a:noFill/>
          <a:ln/>
        </p:spPr>
        <p:txBody>
          <a:bodyPr wrap="square" lIns="0" tIns="0" rIns="0" bIns="0" rtlCol="0" anchor="t"/>
          <a:lstStyle/>
          <a:p>
            <a:pPr marL="0" indent="0" algn="l">
              <a:lnSpc>
                <a:spcPts val="2550"/>
              </a:lnSpc>
              <a:buNone/>
            </a:pPr>
            <a:r>
              <a:rPr lang="en-US" sz="2000" dirty="0">
                <a:solidFill>
                  <a:srgbClr val="383838"/>
                </a:solidFill>
                <a:latin typeface="DM Sans" pitchFamily="34" charset="0"/>
                <a:ea typeface="DM Sans" pitchFamily="34" charset="-122"/>
                <a:cs typeface="DM Sans" pitchFamily="34" charset="-120"/>
              </a:rPr>
              <a:t>David s'assied devant l'Éternel, exprimant repos et communion.</a:t>
            </a:r>
            <a:endParaRPr lang="en-US" sz="2000" dirty="0"/>
          </a:p>
        </p:txBody>
      </p:sp>
      <p:pic>
        <p:nvPicPr>
          <p:cNvPr id="7" name="Image 2" descr="preencoded.png"/>
          <p:cNvPicPr>
            <a:picLocks noChangeAspect="1"/>
          </p:cNvPicPr>
          <p:nvPr/>
        </p:nvPicPr>
        <p:blipFill>
          <a:blip r:embed="rId5"/>
          <a:stretch>
            <a:fillRect/>
          </a:stretch>
        </p:blipFill>
        <p:spPr>
          <a:xfrm>
            <a:off x="5113020" y="4056459"/>
            <a:ext cx="4404241" cy="809982"/>
          </a:xfrm>
          <a:prstGeom prst="rect">
            <a:avLst/>
          </a:prstGeom>
        </p:spPr>
      </p:pic>
      <p:sp>
        <p:nvSpPr>
          <p:cNvPr id="8" name="Text 3"/>
          <p:cNvSpPr/>
          <p:nvPr/>
        </p:nvSpPr>
        <p:spPr>
          <a:xfrm>
            <a:off x="5315426" y="5219944"/>
            <a:ext cx="3378518" cy="332184"/>
          </a:xfrm>
          <a:prstGeom prst="rect">
            <a:avLst/>
          </a:prstGeom>
          <a:noFill/>
          <a:ln/>
        </p:spPr>
        <p:txBody>
          <a:bodyPr wrap="none" lIns="0" tIns="0" rIns="0" bIns="0" rtlCol="0" anchor="t"/>
          <a:lstStyle/>
          <a:p>
            <a:pPr marL="0" indent="0" algn="l">
              <a:lnSpc>
                <a:spcPts val="2600"/>
              </a:lnSpc>
              <a:buNone/>
            </a:pPr>
            <a:r>
              <a:rPr lang="en-US" sz="2400" b="1" dirty="0">
                <a:solidFill>
                  <a:srgbClr val="383838"/>
                </a:solidFill>
                <a:latin typeface="PT Serif" pitchFamily="34" charset="0"/>
                <a:ea typeface="PT Serif" pitchFamily="34" charset="-122"/>
                <a:cs typeface="PT Serif" pitchFamily="34" charset="-120"/>
              </a:rPr>
              <a:t>Reconnaissance et adoration</a:t>
            </a:r>
            <a:endParaRPr lang="en-US" sz="2400" b="1" dirty="0"/>
          </a:p>
        </p:txBody>
      </p:sp>
      <p:sp>
        <p:nvSpPr>
          <p:cNvPr id="9" name="Text 4"/>
          <p:cNvSpPr/>
          <p:nvPr/>
        </p:nvSpPr>
        <p:spPr>
          <a:xfrm>
            <a:off x="5315426" y="5623798"/>
            <a:ext cx="3999428" cy="647938"/>
          </a:xfrm>
          <a:prstGeom prst="rect">
            <a:avLst/>
          </a:prstGeom>
          <a:noFill/>
          <a:ln/>
        </p:spPr>
        <p:txBody>
          <a:bodyPr wrap="square" lIns="0" tIns="0" rIns="0" bIns="0" rtlCol="0" anchor="t"/>
          <a:lstStyle/>
          <a:p>
            <a:pPr marL="0" indent="0" algn="l">
              <a:lnSpc>
                <a:spcPts val="2550"/>
              </a:lnSpc>
              <a:buNone/>
            </a:pPr>
            <a:r>
              <a:rPr lang="en-US" sz="2000" dirty="0">
                <a:solidFill>
                  <a:srgbClr val="383838"/>
                </a:solidFill>
                <a:latin typeface="DM Sans" pitchFamily="34" charset="0"/>
                <a:ea typeface="DM Sans" pitchFamily="34" charset="-122"/>
                <a:cs typeface="DM Sans" pitchFamily="34" charset="-120"/>
              </a:rPr>
              <a:t>David se sent petit et s'absorbe dans les pensées de Dieu.</a:t>
            </a:r>
            <a:endParaRPr lang="en-US" sz="2000" dirty="0"/>
          </a:p>
        </p:txBody>
      </p:sp>
      <p:pic>
        <p:nvPicPr>
          <p:cNvPr id="10" name="Image 3" descr="preencoded.png"/>
          <p:cNvPicPr>
            <a:picLocks noChangeAspect="1"/>
          </p:cNvPicPr>
          <p:nvPr/>
        </p:nvPicPr>
        <p:blipFill>
          <a:blip r:embed="rId6"/>
          <a:stretch>
            <a:fillRect/>
          </a:stretch>
        </p:blipFill>
        <p:spPr>
          <a:xfrm>
            <a:off x="9517261" y="4056459"/>
            <a:ext cx="4404241" cy="809982"/>
          </a:xfrm>
          <a:prstGeom prst="rect">
            <a:avLst/>
          </a:prstGeom>
        </p:spPr>
      </p:pic>
      <p:sp>
        <p:nvSpPr>
          <p:cNvPr id="11" name="Text 5"/>
          <p:cNvSpPr/>
          <p:nvPr/>
        </p:nvSpPr>
        <p:spPr>
          <a:xfrm>
            <a:off x="9719667" y="5170170"/>
            <a:ext cx="2657951" cy="332184"/>
          </a:xfrm>
          <a:prstGeom prst="rect">
            <a:avLst/>
          </a:prstGeom>
          <a:noFill/>
          <a:ln/>
        </p:spPr>
        <p:txBody>
          <a:bodyPr wrap="none" lIns="0" tIns="0" rIns="0" bIns="0" rtlCol="0" anchor="t"/>
          <a:lstStyle/>
          <a:p>
            <a:pPr marL="0" indent="0" algn="l">
              <a:lnSpc>
                <a:spcPts val="2600"/>
              </a:lnSpc>
              <a:buNone/>
            </a:pPr>
            <a:r>
              <a:rPr lang="en-US" sz="2400" b="1" dirty="0">
                <a:solidFill>
                  <a:srgbClr val="383838"/>
                </a:solidFill>
                <a:latin typeface="PT Serif" pitchFamily="34" charset="0"/>
                <a:ea typeface="PT Serif" pitchFamily="34" charset="-122"/>
                <a:cs typeface="PT Serif" pitchFamily="34" charset="-120"/>
              </a:rPr>
              <a:t>Louange et prière</a:t>
            </a:r>
            <a:endParaRPr lang="en-US" sz="2400" b="1" dirty="0"/>
          </a:p>
        </p:txBody>
      </p:sp>
      <p:sp>
        <p:nvSpPr>
          <p:cNvPr id="12" name="Text 6"/>
          <p:cNvSpPr/>
          <p:nvPr/>
        </p:nvSpPr>
        <p:spPr>
          <a:xfrm>
            <a:off x="9719667" y="5623798"/>
            <a:ext cx="3999428" cy="647938"/>
          </a:xfrm>
          <a:prstGeom prst="rect">
            <a:avLst/>
          </a:prstGeom>
          <a:noFill/>
          <a:ln/>
        </p:spPr>
        <p:txBody>
          <a:bodyPr wrap="square" lIns="0" tIns="0" rIns="0" bIns="0" rtlCol="0" anchor="t"/>
          <a:lstStyle/>
          <a:p>
            <a:pPr marL="0" indent="0" algn="l">
              <a:lnSpc>
                <a:spcPts val="2550"/>
              </a:lnSpc>
              <a:buNone/>
            </a:pPr>
            <a:r>
              <a:rPr lang="en-US" sz="2000" dirty="0">
                <a:solidFill>
                  <a:srgbClr val="383838"/>
                </a:solidFill>
                <a:latin typeface="DM Sans" pitchFamily="34" charset="0"/>
                <a:ea typeface="DM Sans" pitchFamily="34" charset="-122"/>
                <a:cs typeface="DM Sans" pitchFamily="34" charset="-120"/>
              </a:rPr>
              <a:t>David exalte la grandeur de Dieu et prie selon Ses promesses.</a:t>
            </a:r>
            <a:endParaRPr lang="en-US" sz="2000" dirty="0"/>
          </a:p>
        </p:txBody>
      </p:sp>
      <p:sp>
        <p:nvSpPr>
          <p:cNvPr id="13" name="Text 7"/>
          <p:cNvSpPr/>
          <p:nvPr/>
        </p:nvSpPr>
        <p:spPr>
          <a:xfrm>
            <a:off x="334108" y="6701909"/>
            <a:ext cx="14138029" cy="1527691"/>
          </a:xfrm>
          <a:prstGeom prst="rect">
            <a:avLst/>
          </a:prstGeom>
          <a:noFill/>
          <a:ln/>
        </p:spPr>
        <p:txBody>
          <a:bodyPr wrap="square" lIns="0" tIns="0" rIns="0" bIns="0" rtlCol="0" anchor="t"/>
          <a:lstStyle/>
          <a:p>
            <a:pPr marL="0" indent="0">
              <a:lnSpc>
                <a:spcPts val="2550"/>
              </a:lnSpc>
              <a:buNone/>
            </a:pPr>
            <a:r>
              <a:rPr lang="en-US" sz="2000" dirty="0">
                <a:solidFill>
                  <a:srgbClr val="383838"/>
                </a:solidFill>
                <a:latin typeface="DM Sans" pitchFamily="34" charset="0"/>
                <a:ea typeface="DM Sans" pitchFamily="34" charset="-122"/>
                <a:cs typeface="DM Sans" pitchFamily="34" charset="-120"/>
              </a:rPr>
              <a:t>En réponse à la révélation divine, David entre dans la présence de Dieu avec une attitude de repos, de communion et de joie. Rempli de reconnaissance, il se sent infiniment petit devant Dieu. Sa prière témoigne de sa foi et de son attachement aux promesses divines, culminant dans une louange exaltant la grandeur de Dieu.</a:t>
            </a:r>
            <a:endParaRPr lang="en-US" sz="2000" dirty="0"/>
          </a:p>
        </p:txBody>
      </p:sp>
      <p:sp>
        <p:nvSpPr>
          <p:cNvPr id="15" name="ZoneTexte 14">
            <a:extLst>
              <a:ext uri="{FF2B5EF4-FFF2-40B4-BE49-F238E27FC236}">
                <a16:creationId xmlns:a16="http://schemas.microsoft.com/office/drawing/2014/main" id="{AEFCB8CF-79FC-9429-B2E0-EFF9BBBD08FC}"/>
              </a:ext>
            </a:extLst>
          </p:cNvPr>
          <p:cNvSpPr txBox="1"/>
          <p:nvPr/>
        </p:nvSpPr>
        <p:spPr>
          <a:xfrm>
            <a:off x="12995032" y="7492453"/>
            <a:ext cx="1477106" cy="646331"/>
          </a:xfrm>
          <a:prstGeom prst="rect">
            <a:avLst/>
          </a:prstGeom>
          <a:solidFill>
            <a:schemeClr val="accent2">
              <a:lumMod val="40000"/>
              <a:lumOff val="60000"/>
            </a:schemeClr>
          </a:solidFill>
        </p:spPr>
        <p:txBody>
          <a:bodyPr wrap="square">
            <a:spAutoFit/>
          </a:bodyPr>
          <a:lstStyle/>
          <a:p>
            <a:r>
              <a:rPr lang="fr-FR" dirty="0"/>
              <a:t>Abdoulaye </a:t>
            </a:r>
          </a:p>
          <a:p>
            <a:r>
              <a:rPr lang="fr-FR" dirty="0"/>
              <a:t>GANAME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 calcmode="lin" valueType="num">
                                      <p:cBhvr>
                                        <p:cTn id="42"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11">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30314"/>
          </a:xfrm>
          <a:prstGeom prst="rect">
            <a:avLst/>
          </a:prstGeom>
        </p:spPr>
      </p:pic>
      <p:sp>
        <p:nvSpPr>
          <p:cNvPr id="3" name="Text 0"/>
          <p:cNvSpPr/>
          <p:nvPr/>
        </p:nvSpPr>
        <p:spPr>
          <a:xfrm>
            <a:off x="6201489" y="561856"/>
            <a:ext cx="5363170" cy="670441"/>
          </a:xfrm>
          <a:prstGeom prst="rect">
            <a:avLst/>
          </a:prstGeom>
          <a:noFill/>
          <a:ln/>
        </p:spPr>
        <p:txBody>
          <a:bodyPr wrap="none" lIns="0" tIns="0" rIns="0" bIns="0" rtlCol="0" anchor="t"/>
          <a:lstStyle/>
          <a:p>
            <a:pPr marL="0" indent="0">
              <a:lnSpc>
                <a:spcPts val="5250"/>
              </a:lnSpc>
              <a:buNone/>
            </a:pPr>
            <a:r>
              <a:rPr lang="en-US" sz="4400" dirty="0">
                <a:solidFill>
                  <a:srgbClr val="020202"/>
                </a:solidFill>
                <a:latin typeface="PT Serif" pitchFamily="34" charset="0"/>
              </a:rPr>
              <a:t>IV- La réponse de Dieu</a:t>
            </a:r>
            <a:endParaRPr lang="en-US" sz="4400" dirty="0"/>
          </a:p>
        </p:txBody>
      </p:sp>
      <p:pic>
        <p:nvPicPr>
          <p:cNvPr id="4" name="Image 1" descr="preencoded.png"/>
          <p:cNvPicPr>
            <a:picLocks noChangeAspect="1"/>
          </p:cNvPicPr>
          <p:nvPr/>
        </p:nvPicPr>
        <p:blipFill>
          <a:blip r:embed="rId4"/>
          <a:stretch>
            <a:fillRect/>
          </a:stretch>
        </p:blipFill>
        <p:spPr>
          <a:xfrm>
            <a:off x="6201489" y="1538764"/>
            <a:ext cx="510778" cy="510778"/>
          </a:xfrm>
          <a:prstGeom prst="rect">
            <a:avLst/>
          </a:prstGeom>
        </p:spPr>
      </p:pic>
      <p:sp>
        <p:nvSpPr>
          <p:cNvPr id="5" name="Text 1"/>
          <p:cNvSpPr/>
          <p:nvPr/>
        </p:nvSpPr>
        <p:spPr>
          <a:xfrm>
            <a:off x="6201489" y="2253853"/>
            <a:ext cx="2681526" cy="335161"/>
          </a:xfrm>
          <a:prstGeom prst="rect">
            <a:avLst/>
          </a:prstGeom>
          <a:noFill/>
          <a:ln/>
        </p:spPr>
        <p:txBody>
          <a:bodyPr wrap="none" lIns="0" tIns="0" rIns="0" bIns="0" rtlCol="0" anchor="t"/>
          <a:lstStyle/>
          <a:p>
            <a:pPr marL="0" indent="0" algn="l">
              <a:lnSpc>
                <a:spcPts val="2600"/>
              </a:lnSpc>
              <a:buNone/>
            </a:pPr>
            <a:r>
              <a:rPr lang="en-US" sz="2400" b="1" dirty="0">
                <a:solidFill>
                  <a:srgbClr val="383838"/>
                </a:solidFill>
                <a:latin typeface="PT Serif" pitchFamily="34" charset="0"/>
                <a:ea typeface="PT Serif" pitchFamily="34" charset="-122"/>
                <a:cs typeface="PT Serif" pitchFamily="34" charset="-120"/>
              </a:rPr>
              <a:t>Royaume éternel</a:t>
            </a:r>
            <a:endParaRPr lang="en-US" sz="2400" b="1" dirty="0"/>
          </a:p>
        </p:txBody>
      </p:sp>
      <p:sp>
        <p:nvSpPr>
          <p:cNvPr id="6" name="Text 2"/>
          <p:cNvSpPr/>
          <p:nvPr/>
        </p:nvSpPr>
        <p:spPr>
          <a:xfrm>
            <a:off x="6201489" y="2711529"/>
            <a:ext cx="3703677" cy="653653"/>
          </a:xfrm>
          <a:prstGeom prst="rect">
            <a:avLst/>
          </a:prstGeom>
          <a:noFill/>
          <a:ln/>
        </p:spPr>
        <p:txBody>
          <a:bodyPr wrap="square" lIns="0" tIns="0" rIns="0" bIns="0" rtlCol="0" anchor="t"/>
          <a:lstStyle/>
          <a:p>
            <a:pPr marL="0" indent="0" algn="l">
              <a:lnSpc>
                <a:spcPts val="2550"/>
              </a:lnSpc>
              <a:buNone/>
            </a:pPr>
            <a:r>
              <a:rPr lang="en-US" sz="2000" dirty="0">
                <a:solidFill>
                  <a:srgbClr val="383838"/>
                </a:solidFill>
                <a:latin typeface="DM Sans" pitchFamily="34" charset="0"/>
                <a:ea typeface="DM Sans" pitchFamily="34" charset="-122"/>
                <a:cs typeface="DM Sans" pitchFamily="34" charset="-120"/>
              </a:rPr>
              <a:t>Promesse d'un royaume qui durera à jamais.</a:t>
            </a:r>
            <a:endParaRPr lang="en-US" sz="2000" dirty="0"/>
          </a:p>
        </p:txBody>
      </p:sp>
      <p:pic>
        <p:nvPicPr>
          <p:cNvPr id="7" name="Image 2" descr="preencoded.png"/>
          <p:cNvPicPr>
            <a:picLocks noChangeAspect="1"/>
          </p:cNvPicPr>
          <p:nvPr/>
        </p:nvPicPr>
        <p:blipFill>
          <a:blip r:embed="rId5"/>
          <a:stretch>
            <a:fillRect/>
          </a:stretch>
        </p:blipFill>
        <p:spPr>
          <a:xfrm>
            <a:off x="10211633" y="1538764"/>
            <a:ext cx="510778" cy="510778"/>
          </a:xfrm>
          <a:prstGeom prst="rect">
            <a:avLst/>
          </a:prstGeom>
        </p:spPr>
      </p:pic>
      <p:sp>
        <p:nvSpPr>
          <p:cNvPr id="8" name="Text 3"/>
          <p:cNvSpPr/>
          <p:nvPr/>
        </p:nvSpPr>
        <p:spPr>
          <a:xfrm>
            <a:off x="10211633" y="2253853"/>
            <a:ext cx="2681526" cy="335161"/>
          </a:xfrm>
          <a:prstGeom prst="rect">
            <a:avLst/>
          </a:prstGeom>
          <a:noFill/>
          <a:ln/>
        </p:spPr>
        <p:txBody>
          <a:bodyPr wrap="none" lIns="0" tIns="0" rIns="0" bIns="0" rtlCol="0" anchor="t"/>
          <a:lstStyle/>
          <a:p>
            <a:pPr marL="0" indent="0" algn="l">
              <a:lnSpc>
                <a:spcPts val="2600"/>
              </a:lnSpc>
              <a:buNone/>
            </a:pPr>
            <a:r>
              <a:rPr lang="en-US" sz="2400" b="1" dirty="0">
                <a:solidFill>
                  <a:srgbClr val="383838"/>
                </a:solidFill>
                <a:latin typeface="PT Serif" pitchFamily="34" charset="0"/>
                <a:ea typeface="PT Serif" pitchFamily="34" charset="-122"/>
                <a:cs typeface="PT Serif" pitchFamily="34" charset="-120"/>
              </a:rPr>
              <a:t>Paroles éternelles</a:t>
            </a:r>
            <a:endParaRPr lang="en-US" sz="2400" b="1" dirty="0"/>
          </a:p>
        </p:txBody>
      </p:sp>
      <p:sp>
        <p:nvSpPr>
          <p:cNvPr id="9" name="Text 4"/>
          <p:cNvSpPr/>
          <p:nvPr/>
        </p:nvSpPr>
        <p:spPr>
          <a:xfrm>
            <a:off x="10211633" y="2711529"/>
            <a:ext cx="3703677" cy="653653"/>
          </a:xfrm>
          <a:prstGeom prst="rect">
            <a:avLst/>
          </a:prstGeom>
          <a:noFill/>
          <a:ln/>
        </p:spPr>
        <p:txBody>
          <a:bodyPr wrap="square" lIns="0" tIns="0" rIns="0" bIns="0" rtlCol="0" anchor="t"/>
          <a:lstStyle/>
          <a:p>
            <a:pPr marL="0" indent="0" algn="l">
              <a:lnSpc>
                <a:spcPts val="2550"/>
              </a:lnSpc>
              <a:buNone/>
            </a:pPr>
            <a:r>
              <a:rPr lang="en-US" sz="2000" dirty="0">
                <a:solidFill>
                  <a:srgbClr val="383838"/>
                </a:solidFill>
                <a:latin typeface="DM Sans" pitchFamily="34" charset="0"/>
                <a:ea typeface="DM Sans" pitchFamily="34" charset="-122"/>
                <a:cs typeface="DM Sans" pitchFamily="34" charset="-120"/>
              </a:rPr>
              <a:t>Les paroles de Dieu demeurent pour toujours.</a:t>
            </a:r>
            <a:endParaRPr lang="en-US" sz="2000" dirty="0"/>
          </a:p>
        </p:txBody>
      </p:sp>
      <p:pic>
        <p:nvPicPr>
          <p:cNvPr id="10" name="Image 3" descr="preencoded.png"/>
          <p:cNvPicPr>
            <a:picLocks noChangeAspect="1"/>
          </p:cNvPicPr>
          <p:nvPr/>
        </p:nvPicPr>
        <p:blipFill>
          <a:blip r:embed="rId6"/>
          <a:stretch>
            <a:fillRect/>
          </a:stretch>
        </p:blipFill>
        <p:spPr>
          <a:xfrm>
            <a:off x="6201489" y="3978116"/>
            <a:ext cx="510778" cy="510778"/>
          </a:xfrm>
          <a:prstGeom prst="rect">
            <a:avLst/>
          </a:prstGeom>
        </p:spPr>
      </p:pic>
      <p:sp>
        <p:nvSpPr>
          <p:cNvPr id="11" name="Text 5"/>
          <p:cNvSpPr/>
          <p:nvPr/>
        </p:nvSpPr>
        <p:spPr>
          <a:xfrm>
            <a:off x="6201489" y="4693206"/>
            <a:ext cx="2681526" cy="335161"/>
          </a:xfrm>
          <a:prstGeom prst="rect">
            <a:avLst/>
          </a:prstGeom>
          <a:noFill/>
          <a:ln/>
        </p:spPr>
        <p:txBody>
          <a:bodyPr wrap="none" lIns="0" tIns="0" rIns="0" bIns="0" rtlCol="0" anchor="t"/>
          <a:lstStyle/>
          <a:p>
            <a:pPr marL="0" indent="0" algn="l">
              <a:lnSpc>
                <a:spcPts val="2600"/>
              </a:lnSpc>
              <a:buNone/>
            </a:pPr>
            <a:r>
              <a:rPr lang="en-US" sz="2400" b="1" dirty="0">
                <a:solidFill>
                  <a:srgbClr val="383838"/>
                </a:solidFill>
                <a:latin typeface="PT Serif" pitchFamily="34" charset="0"/>
                <a:ea typeface="PT Serif" pitchFamily="34" charset="-122"/>
                <a:cs typeface="PT Serif" pitchFamily="34" charset="-120"/>
              </a:rPr>
              <a:t>Gloire éternelle</a:t>
            </a:r>
            <a:endParaRPr lang="en-US" sz="2400" b="1" dirty="0"/>
          </a:p>
        </p:txBody>
      </p:sp>
      <p:sp>
        <p:nvSpPr>
          <p:cNvPr id="12" name="Text 6"/>
          <p:cNvSpPr/>
          <p:nvPr/>
        </p:nvSpPr>
        <p:spPr>
          <a:xfrm>
            <a:off x="5481372" y="5120337"/>
            <a:ext cx="4031904" cy="326827"/>
          </a:xfrm>
          <a:prstGeom prst="rect">
            <a:avLst/>
          </a:prstGeom>
          <a:noFill/>
          <a:ln/>
        </p:spPr>
        <p:txBody>
          <a:bodyPr wrap="none" lIns="0" tIns="0" rIns="0" bIns="0" rtlCol="0" anchor="t"/>
          <a:lstStyle/>
          <a:p>
            <a:pPr marL="0" indent="0" algn="l">
              <a:lnSpc>
                <a:spcPts val="2550"/>
              </a:lnSpc>
              <a:buNone/>
            </a:pPr>
            <a:r>
              <a:rPr lang="en-US" sz="2000" dirty="0">
                <a:solidFill>
                  <a:srgbClr val="383838"/>
                </a:solidFill>
                <a:latin typeface="DM Sans" pitchFamily="34" charset="0"/>
                <a:ea typeface="DM Sans" pitchFamily="34" charset="-122"/>
                <a:cs typeface="DM Sans" pitchFamily="34" charset="-120"/>
              </a:rPr>
              <a:t>La gloire du nom de Dieu est éternelle</a:t>
            </a:r>
            <a:r>
              <a:rPr lang="en-US" sz="1600" dirty="0">
                <a:solidFill>
                  <a:srgbClr val="383838"/>
                </a:solidFill>
                <a:latin typeface="DM Sans" pitchFamily="34" charset="0"/>
                <a:ea typeface="DM Sans" pitchFamily="34" charset="-122"/>
                <a:cs typeface="DM Sans" pitchFamily="34" charset="-120"/>
              </a:rPr>
              <a:t>.</a:t>
            </a:r>
            <a:endParaRPr lang="en-US" sz="1600" dirty="0"/>
          </a:p>
        </p:txBody>
      </p:sp>
      <p:pic>
        <p:nvPicPr>
          <p:cNvPr id="13" name="Image 4" descr="preencoded.png"/>
          <p:cNvPicPr>
            <a:picLocks noChangeAspect="1"/>
          </p:cNvPicPr>
          <p:nvPr/>
        </p:nvPicPr>
        <p:blipFill>
          <a:blip r:embed="rId7"/>
          <a:stretch>
            <a:fillRect/>
          </a:stretch>
        </p:blipFill>
        <p:spPr>
          <a:xfrm>
            <a:off x="10211633" y="3978116"/>
            <a:ext cx="510778" cy="510778"/>
          </a:xfrm>
          <a:prstGeom prst="rect">
            <a:avLst/>
          </a:prstGeom>
        </p:spPr>
      </p:pic>
      <p:sp>
        <p:nvSpPr>
          <p:cNvPr id="14" name="Text 7"/>
          <p:cNvSpPr/>
          <p:nvPr/>
        </p:nvSpPr>
        <p:spPr>
          <a:xfrm>
            <a:off x="10211633" y="4693206"/>
            <a:ext cx="2681526" cy="335161"/>
          </a:xfrm>
          <a:prstGeom prst="rect">
            <a:avLst/>
          </a:prstGeom>
          <a:noFill/>
          <a:ln/>
        </p:spPr>
        <p:txBody>
          <a:bodyPr wrap="none" lIns="0" tIns="0" rIns="0" bIns="0" rtlCol="0" anchor="t"/>
          <a:lstStyle/>
          <a:p>
            <a:pPr marL="0" indent="0" algn="l">
              <a:lnSpc>
                <a:spcPts val="2600"/>
              </a:lnSpc>
              <a:buNone/>
            </a:pPr>
            <a:r>
              <a:rPr lang="en-US" sz="2400" b="1" dirty="0">
                <a:solidFill>
                  <a:srgbClr val="383838"/>
                </a:solidFill>
                <a:latin typeface="PT Serif" pitchFamily="34" charset="0"/>
                <a:ea typeface="PT Serif" pitchFamily="34" charset="-122"/>
                <a:cs typeface="PT Serif" pitchFamily="34" charset="-120"/>
              </a:rPr>
              <a:t>Bénédiction éternelle</a:t>
            </a:r>
            <a:endParaRPr lang="en-US" sz="2400" b="1" dirty="0"/>
          </a:p>
        </p:txBody>
      </p:sp>
      <p:sp>
        <p:nvSpPr>
          <p:cNvPr id="15" name="Text 8"/>
          <p:cNvSpPr/>
          <p:nvPr/>
        </p:nvSpPr>
        <p:spPr>
          <a:xfrm>
            <a:off x="10211633" y="5150882"/>
            <a:ext cx="3703677" cy="653653"/>
          </a:xfrm>
          <a:prstGeom prst="rect">
            <a:avLst/>
          </a:prstGeom>
          <a:noFill/>
          <a:ln/>
        </p:spPr>
        <p:txBody>
          <a:bodyPr wrap="square" lIns="0" tIns="0" rIns="0" bIns="0" rtlCol="0" anchor="t"/>
          <a:lstStyle/>
          <a:p>
            <a:pPr marL="0" indent="0" algn="l">
              <a:lnSpc>
                <a:spcPts val="2550"/>
              </a:lnSpc>
              <a:buNone/>
            </a:pPr>
            <a:r>
              <a:rPr lang="en-US" sz="2000" dirty="0">
                <a:solidFill>
                  <a:srgbClr val="383838"/>
                </a:solidFill>
                <a:latin typeface="DM Sans" pitchFamily="34" charset="0"/>
                <a:ea typeface="DM Sans" pitchFamily="34" charset="-122"/>
                <a:cs typeface="DM Sans" pitchFamily="34" charset="-120"/>
              </a:rPr>
              <a:t>La bénédiction de Dieu est pour toujours</a:t>
            </a:r>
            <a:r>
              <a:rPr lang="en-US" sz="1600" dirty="0">
                <a:solidFill>
                  <a:srgbClr val="383838"/>
                </a:solidFill>
                <a:latin typeface="DM Sans" pitchFamily="34" charset="0"/>
                <a:ea typeface="DM Sans" pitchFamily="34" charset="-122"/>
                <a:cs typeface="DM Sans" pitchFamily="34" charset="-120"/>
              </a:rPr>
              <a:t>.</a:t>
            </a:r>
            <a:endParaRPr lang="en-US" sz="1600" dirty="0"/>
          </a:p>
        </p:txBody>
      </p:sp>
      <p:sp>
        <p:nvSpPr>
          <p:cNvPr id="16" name="Text 9"/>
          <p:cNvSpPr/>
          <p:nvPr/>
        </p:nvSpPr>
        <p:spPr>
          <a:xfrm>
            <a:off x="5644662" y="6034326"/>
            <a:ext cx="8985737" cy="1634133"/>
          </a:xfrm>
          <a:prstGeom prst="rect">
            <a:avLst/>
          </a:prstGeom>
          <a:noFill/>
          <a:ln/>
        </p:spPr>
        <p:txBody>
          <a:bodyPr wrap="square" lIns="0" tIns="0" rIns="0" bIns="0" rtlCol="0" anchor="t"/>
          <a:lstStyle/>
          <a:p>
            <a:pPr marL="0" indent="0">
              <a:lnSpc>
                <a:spcPts val="2550"/>
              </a:lnSpc>
              <a:buNone/>
            </a:pPr>
            <a:r>
              <a:rPr lang="en-US" sz="2000" dirty="0">
                <a:solidFill>
                  <a:srgbClr val="383838"/>
                </a:solidFill>
                <a:latin typeface="DM Sans" pitchFamily="34" charset="0"/>
                <a:ea typeface="DM Sans" pitchFamily="34" charset="-122"/>
                <a:cs typeface="DM Sans" pitchFamily="34" charset="-120"/>
              </a:rPr>
              <a:t>Le mot "</a:t>
            </a:r>
            <a:r>
              <a:rPr lang="en-US" sz="2000" b="1" dirty="0">
                <a:solidFill>
                  <a:srgbClr val="383838"/>
                </a:solidFill>
                <a:latin typeface="DM Sans" pitchFamily="34" charset="0"/>
                <a:ea typeface="DM Sans" pitchFamily="34" charset="-122"/>
                <a:cs typeface="DM Sans" pitchFamily="34" charset="-120"/>
              </a:rPr>
              <a:t>toujours</a:t>
            </a:r>
            <a:r>
              <a:rPr lang="en-US" sz="2000" dirty="0">
                <a:solidFill>
                  <a:srgbClr val="383838"/>
                </a:solidFill>
                <a:latin typeface="DM Sans" pitchFamily="34" charset="0"/>
                <a:ea typeface="DM Sans" pitchFamily="34" charset="-122"/>
                <a:cs typeface="DM Sans" pitchFamily="34" charset="-120"/>
              </a:rPr>
              <a:t>" apparaît </a:t>
            </a:r>
            <a:r>
              <a:rPr lang="en-US" sz="2000" b="1" dirty="0">
                <a:solidFill>
                  <a:srgbClr val="383838"/>
                </a:solidFill>
                <a:latin typeface="DM Sans" pitchFamily="34" charset="0"/>
                <a:ea typeface="DM Sans" pitchFamily="34" charset="-122"/>
                <a:cs typeface="DM Sans" pitchFamily="34" charset="-120"/>
              </a:rPr>
              <a:t>sept fois </a:t>
            </a:r>
            <a:r>
              <a:rPr lang="en-US" sz="2000" dirty="0">
                <a:solidFill>
                  <a:srgbClr val="383838"/>
                </a:solidFill>
                <a:latin typeface="DM Sans" pitchFamily="34" charset="0"/>
                <a:ea typeface="DM Sans" pitchFamily="34" charset="-122"/>
                <a:cs typeface="DM Sans" pitchFamily="34" charset="-120"/>
              </a:rPr>
              <a:t>dans cette scène, soulignant la nature éternelle des promesses divines. Cela inclut le royaume éternel, les paroles éternelles de Dieu, la gloire éternelle de Son nom, Sa présence éternelle et Sa bénédiction éternelle. Ces promesses ouvrent des perspectives sur l'éternité, où tout est permanent et immuable.</a:t>
            </a:r>
            <a:endParaRPr lang="en-US" sz="2000" dirty="0"/>
          </a:p>
        </p:txBody>
      </p:sp>
      <p:sp>
        <p:nvSpPr>
          <p:cNvPr id="17" name="ZoneTexte 16">
            <a:extLst>
              <a:ext uri="{FF2B5EF4-FFF2-40B4-BE49-F238E27FC236}">
                <a16:creationId xmlns:a16="http://schemas.microsoft.com/office/drawing/2014/main" id="{BA6A9E44-1CCD-A9A8-2DD8-38AA9BADF809}"/>
              </a:ext>
            </a:extLst>
          </p:cNvPr>
          <p:cNvSpPr txBox="1"/>
          <p:nvPr/>
        </p:nvSpPr>
        <p:spPr>
          <a:xfrm>
            <a:off x="12995032" y="7492453"/>
            <a:ext cx="1477106" cy="646331"/>
          </a:xfrm>
          <a:prstGeom prst="rect">
            <a:avLst/>
          </a:prstGeom>
          <a:solidFill>
            <a:schemeClr val="accent2">
              <a:lumMod val="40000"/>
              <a:lumOff val="60000"/>
            </a:schemeClr>
          </a:solidFill>
        </p:spPr>
        <p:txBody>
          <a:bodyPr wrap="square">
            <a:spAutoFit/>
          </a:bodyPr>
          <a:lstStyle/>
          <a:p>
            <a:r>
              <a:rPr lang="fr-FR" dirty="0"/>
              <a:t>Abdoulaye </a:t>
            </a:r>
          </a:p>
          <a:p>
            <a:r>
              <a:rPr lang="fr-FR" dirty="0"/>
              <a:t>GANAME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animEffect transition="in" filter="fade">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animEffect transition="in" filter="fade">
                                      <p:cBhvr>
                                        <p:cTn id="7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1" grpId="0" animBg="1"/>
      <p:bldP spid="12"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77353" y="-107532"/>
            <a:ext cx="5486400" cy="8229600"/>
          </a:xfrm>
          <a:prstGeom prst="rect">
            <a:avLst/>
          </a:prstGeom>
        </p:spPr>
      </p:pic>
      <p:sp>
        <p:nvSpPr>
          <p:cNvPr id="3" name="Text 0"/>
          <p:cNvSpPr/>
          <p:nvPr/>
        </p:nvSpPr>
        <p:spPr>
          <a:xfrm>
            <a:off x="0" y="0"/>
            <a:ext cx="9177353" cy="1896486"/>
          </a:xfrm>
          <a:prstGeom prst="rect">
            <a:avLst/>
          </a:prstGeom>
          <a:noFill/>
          <a:ln/>
        </p:spPr>
        <p:txBody>
          <a:bodyPr wrap="none" lIns="0" tIns="0" rIns="0" bIns="0" rtlCol="0" anchor="t"/>
          <a:lstStyle/>
          <a:p>
            <a:pPr marL="0" indent="0">
              <a:lnSpc>
                <a:spcPts val="5850"/>
              </a:lnSpc>
              <a:buNone/>
            </a:pPr>
            <a:r>
              <a:rPr lang="en-US" sz="4400" dirty="0">
                <a:solidFill>
                  <a:srgbClr val="020202"/>
                </a:solidFill>
                <a:latin typeface="PT Serif" pitchFamily="34" charset="0"/>
                <a:ea typeface="PT Serif" pitchFamily="34" charset="-122"/>
                <a:cs typeface="PT Serif" pitchFamily="34" charset="-120"/>
              </a:rPr>
              <a:t>V-APPLICATION</a:t>
            </a:r>
          </a:p>
          <a:p>
            <a:pPr marL="0" indent="0">
              <a:lnSpc>
                <a:spcPts val="5850"/>
              </a:lnSpc>
              <a:buNone/>
            </a:pPr>
            <a:r>
              <a:rPr lang="en-US" sz="2400" b="1" dirty="0">
                <a:solidFill>
                  <a:srgbClr val="020202"/>
                </a:solidFill>
                <a:latin typeface="PT Serif" pitchFamily="34" charset="0"/>
                <a:ea typeface="PT Serif" pitchFamily="34" charset="-122"/>
                <a:cs typeface="PT Serif" pitchFamily="34" charset="-120"/>
              </a:rPr>
              <a:t>L'humilité et la foi de David</a:t>
            </a:r>
            <a:endParaRPr lang="en-US" sz="2400" b="1" dirty="0"/>
          </a:p>
        </p:txBody>
      </p:sp>
      <p:sp>
        <p:nvSpPr>
          <p:cNvPr id="4" name="Shape 1"/>
          <p:cNvSpPr/>
          <p:nvPr/>
        </p:nvSpPr>
        <p:spPr>
          <a:xfrm>
            <a:off x="793790" y="2274808"/>
            <a:ext cx="510302" cy="510302"/>
          </a:xfrm>
          <a:prstGeom prst="roundRect">
            <a:avLst>
              <a:gd name="adj" fmla="val 6667"/>
            </a:avLst>
          </a:prstGeom>
          <a:solidFill>
            <a:srgbClr val="F2EEEE"/>
          </a:solidFill>
          <a:ln/>
        </p:spPr>
        <p:txBody>
          <a:bodyPr/>
          <a:lstStyle/>
          <a:p>
            <a:endParaRPr lang="fr-FR"/>
          </a:p>
        </p:txBody>
      </p:sp>
      <p:sp>
        <p:nvSpPr>
          <p:cNvPr id="5" name="Text 2"/>
          <p:cNvSpPr/>
          <p:nvPr/>
        </p:nvSpPr>
        <p:spPr>
          <a:xfrm>
            <a:off x="953691" y="2351246"/>
            <a:ext cx="190381" cy="357307"/>
          </a:xfrm>
          <a:prstGeom prst="rect">
            <a:avLst/>
          </a:prstGeom>
          <a:noFill/>
          <a:ln/>
        </p:spPr>
        <p:txBody>
          <a:bodyPr wrap="none" lIns="0" tIns="0" rIns="0" bIns="0" rtlCol="0" anchor="t"/>
          <a:lstStyle/>
          <a:p>
            <a:pPr marL="0" indent="0" algn="ctr">
              <a:lnSpc>
                <a:spcPts val="2800"/>
              </a:lnSpc>
              <a:buNone/>
            </a:pPr>
            <a:r>
              <a:rPr lang="en-US" sz="2800" dirty="0">
                <a:solidFill>
                  <a:srgbClr val="383838"/>
                </a:solidFill>
                <a:latin typeface="PT Serif" pitchFamily="34" charset="0"/>
                <a:ea typeface="PT Serif" pitchFamily="34" charset="-122"/>
                <a:cs typeface="PT Serif" pitchFamily="34" charset="-120"/>
              </a:rPr>
              <a:t>1</a:t>
            </a:r>
            <a:endParaRPr lang="en-US" sz="2800" dirty="0"/>
          </a:p>
        </p:txBody>
      </p:sp>
      <p:sp>
        <p:nvSpPr>
          <p:cNvPr id="6" name="Text 3"/>
          <p:cNvSpPr/>
          <p:nvPr/>
        </p:nvSpPr>
        <p:spPr>
          <a:xfrm>
            <a:off x="1530906" y="2274808"/>
            <a:ext cx="2927747" cy="372070"/>
          </a:xfrm>
          <a:prstGeom prst="rect">
            <a:avLst/>
          </a:prstGeom>
          <a:noFill/>
          <a:ln/>
        </p:spPr>
        <p:txBody>
          <a:bodyPr wrap="none" lIns="0" tIns="0" rIns="0" bIns="0" rtlCol="0" anchor="t"/>
          <a:lstStyle/>
          <a:p>
            <a:pPr marL="0" indent="0">
              <a:lnSpc>
                <a:spcPts val="2900"/>
              </a:lnSpc>
              <a:buNone/>
            </a:pPr>
            <a:r>
              <a:rPr lang="en-US" sz="2400" b="1" dirty="0">
                <a:solidFill>
                  <a:srgbClr val="383838"/>
                </a:solidFill>
                <a:latin typeface="PT Serif" pitchFamily="34" charset="0"/>
                <a:ea typeface="PT Serif" pitchFamily="34" charset="-122"/>
                <a:cs typeface="PT Serif" pitchFamily="34" charset="-120"/>
              </a:rPr>
              <a:t>Reconnaissance</a:t>
            </a:r>
            <a:endParaRPr lang="en-US" sz="2400" b="1" dirty="0"/>
          </a:p>
        </p:txBody>
      </p:sp>
      <p:sp>
        <p:nvSpPr>
          <p:cNvPr id="7" name="Text 4"/>
          <p:cNvSpPr/>
          <p:nvPr/>
        </p:nvSpPr>
        <p:spPr>
          <a:xfrm>
            <a:off x="1530906" y="2782967"/>
            <a:ext cx="2927747" cy="725805"/>
          </a:xfrm>
          <a:prstGeom prst="rect">
            <a:avLst/>
          </a:prstGeom>
          <a:noFill/>
          <a:ln/>
        </p:spPr>
        <p:txBody>
          <a:bodyPr wrap="square" lIns="0" tIns="0" rIns="0" bIns="0" rtlCol="0" anchor="t"/>
          <a:lstStyle/>
          <a:p>
            <a:pPr marL="0" indent="0">
              <a:lnSpc>
                <a:spcPts val="2850"/>
              </a:lnSpc>
              <a:buNone/>
            </a:pPr>
            <a:r>
              <a:rPr lang="en-US" sz="2000" dirty="0">
                <a:solidFill>
                  <a:srgbClr val="383838"/>
                </a:solidFill>
                <a:latin typeface="DM Sans" pitchFamily="34" charset="0"/>
                <a:ea typeface="DM Sans" pitchFamily="34" charset="-122"/>
                <a:cs typeface="DM Sans" pitchFamily="34" charset="-120"/>
              </a:rPr>
              <a:t>David est confondu devant les bénédictions divines.</a:t>
            </a:r>
            <a:endParaRPr lang="en-US" sz="2000" dirty="0"/>
          </a:p>
        </p:txBody>
      </p:sp>
      <p:sp>
        <p:nvSpPr>
          <p:cNvPr id="8" name="Shape 5"/>
          <p:cNvSpPr/>
          <p:nvPr/>
        </p:nvSpPr>
        <p:spPr>
          <a:xfrm>
            <a:off x="4685467" y="2274808"/>
            <a:ext cx="510302" cy="510302"/>
          </a:xfrm>
          <a:prstGeom prst="roundRect">
            <a:avLst>
              <a:gd name="adj" fmla="val 6667"/>
            </a:avLst>
          </a:prstGeom>
          <a:solidFill>
            <a:srgbClr val="F2EEEE"/>
          </a:solidFill>
          <a:ln/>
        </p:spPr>
        <p:txBody>
          <a:bodyPr/>
          <a:lstStyle/>
          <a:p>
            <a:endParaRPr lang="fr-FR"/>
          </a:p>
        </p:txBody>
      </p:sp>
      <p:sp>
        <p:nvSpPr>
          <p:cNvPr id="9" name="Text 6"/>
          <p:cNvSpPr/>
          <p:nvPr/>
        </p:nvSpPr>
        <p:spPr>
          <a:xfrm>
            <a:off x="4845368" y="2351246"/>
            <a:ext cx="190381" cy="357307"/>
          </a:xfrm>
          <a:prstGeom prst="rect">
            <a:avLst/>
          </a:prstGeom>
          <a:noFill/>
          <a:ln/>
        </p:spPr>
        <p:txBody>
          <a:bodyPr wrap="none" lIns="0" tIns="0" rIns="0" bIns="0" rtlCol="0" anchor="t"/>
          <a:lstStyle/>
          <a:p>
            <a:pPr marL="0" indent="0" algn="ctr">
              <a:lnSpc>
                <a:spcPts val="2800"/>
              </a:lnSpc>
              <a:buNone/>
            </a:pPr>
            <a:r>
              <a:rPr lang="en-US" sz="2800" dirty="0">
                <a:solidFill>
                  <a:srgbClr val="383838"/>
                </a:solidFill>
                <a:latin typeface="PT Serif" pitchFamily="34" charset="0"/>
                <a:ea typeface="PT Serif" pitchFamily="34" charset="-122"/>
                <a:cs typeface="PT Serif" pitchFamily="34" charset="-120"/>
              </a:rPr>
              <a:t>2</a:t>
            </a:r>
            <a:endParaRPr lang="en-US" sz="2800" dirty="0"/>
          </a:p>
        </p:txBody>
      </p:sp>
      <p:sp>
        <p:nvSpPr>
          <p:cNvPr id="10" name="Text 7"/>
          <p:cNvSpPr/>
          <p:nvPr/>
        </p:nvSpPr>
        <p:spPr>
          <a:xfrm>
            <a:off x="5422583" y="2274808"/>
            <a:ext cx="2927747" cy="372070"/>
          </a:xfrm>
          <a:prstGeom prst="rect">
            <a:avLst/>
          </a:prstGeom>
          <a:noFill/>
          <a:ln/>
        </p:spPr>
        <p:txBody>
          <a:bodyPr wrap="none" lIns="0" tIns="0" rIns="0" bIns="0" rtlCol="0" anchor="t"/>
          <a:lstStyle/>
          <a:p>
            <a:pPr marL="0" indent="0">
              <a:lnSpc>
                <a:spcPts val="2900"/>
              </a:lnSpc>
              <a:buNone/>
            </a:pPr>
            <a:r>
              <a:rPr lang="en-US" sz="2400" b="1" dirty="0">
                <a:solidFill>
                  <a:srgbClr val="383838"/>
                </a:solidFill>
                <a:latin typeface="PT Serif" pitchFamily="34" charset="0"/>
                <a:ea typeface="PT Serif" pitchFamily="34" charset="-122"/>
                <a:cs typeface="PT Serif" pitchFamily="34" charset="-120"/>
              </a:rPr>
              <a:t>Confiance</a:t>
            </a:r>
            <a:endParaRPr lang="en-US" sz="2400" b="1" dirty="0"/>
          </a:p>
        </p:txBody>
      </p:sp>
      <p:sp>
        <p:nvSpPr>
          <p:cNvPr id="11" name="Text 8"/>
          <p:cNvSpPr/>
          <p:nvPr/>
        </p:nvSpPr>
        <p:spPr>
          <a:xfrm>
            <a:off x="5422583" y="2782967"/>
            <a:ext cx="2927747" cy="725805"/>
          </a:xfrm>
          <a:prstGeom prst="rect">
            <a:avLst/>
          </a:prstGeom>
          <a:noFill/>
          <a:ln/>
        </p:spPr>
        <p:txBody>
          <a:bodyPr wrap="square" lIns="0" tIns="0" rIns="0" bIns="0" rtlCol="0" anchor="t"/>
          <a:lstStyle/>
          <a:p>
            <a:pPr marL="0" indent="0">
              <a:lnSpc>
                <a:spcPts val="2850"/>
              </a:lnSpc>
              <a:buNone/>
            </a:pPr>
            <a:r>
              <a:rPr lang="en-US" sz="2000" dirty="0">
                <a:solidFill>
                  <a:srgbClr val="383838"/>
                </a:solidFill>
                <a:latin typeface="DM Sans" pitchFamily="34" charset="0"/>
                <a:ea typeface="DM Sans" pitchFamily="34" charset="-122"/>
                <a:cs typeface="DM Sans" pitchFamily="34" charset="-120"/>
              </a:rPr>
              <a:t>Il ne doute pas des promesses futures de Dieu</a:t>
            </a:r>
            <a:r>
              <a:rPr lang="en-US" sz="1750" dirty="0">
                <a:solidFill>
                  <a:srgbClr val="383838"/>
                </a:solidFill>
                <a:latin typeface="DM Sans" pitchFamily="34" charset="0"/>
                <a:ea typeface="DM Sans" pitchFamily="34" charset="-122"/>
                <a:cs typeface="DM Sans" pitchFamily="34" charset="-120"/>
              </a:rPr>
              <a:t>.</a:t>
            </a:r>
            <a:endParaRPr lang="en-US" sz="1750" dirty="0"/>
          </a:p>
        </p:txBody>
      </p:sp>
      <p:sp>
        <p:nvSpPr>
          <p:cNvPr id="12" name="Shape 9"/>
          <p:cNvSpPr/>
          <p:nvPr/>
        </p:nvSpPr>
        <p:spPr>
          <a:xfrm>
            <a:off x="793790" y="3990737"/>
            <a:ext cx="510302" cy="510302"/>
          </a:xfrm>
          <a:prstGeom prst="roundRect">
            <a:avLst>
              <a:gd name="adj" fmla="val 6667"/>
            </a:avLst>
          </a:prstGeom>
          <a:solidFill>
            <a:srgbClr val="F2EEEE"/>
          </a:solidFill>
          <a:ln/>
        </p:spPr>
        <p:txBody>
          <a:bodyPr/>
          <a:lstStyle/>
          <a:p>
            <a:endParaRPr lang="fr-FR"/>
          </a:p>
        </p:txBody>
      </p:sp>
      <p:sp>
        <p:nvSpPr>
          <p:cNvPr id="13" name="Text 10"/>
          <p:cNvSpPr/>
          <p:nvPr/>
        </p:nvSpPr>
        <p:spPr>
          <a:xfrm>
            <a:off x="953691" y="4067175"/>
            <a:ext cx="190381" cy="357307"/>
          </a:xfrm>
          <a:prstGeom prst="rect">
            <a:avLst/>
          </a:prstGeom>
          <a:noFill/>
          <a:ln/>
        </p:spPr>
        <p:txBody>
          <a:bodyPr wrap="none" lIns="0" tIns="0" rIns="0" bIns="0" rtlCol="0" anchor="t"/>
          <a:lstStyle/>
          <a:p>
            <a:pPr marL="0" indent="0" algn="ctr">
              <a:lnSpc>
                <a:spcPts val="2800"/>
              </a:lnSpc>
              <a:buNone/>
            </a:pPr>
            <a:r>
              <a:rPr lang="en-US" sz="2800" dirty="0">
                <a:solidFill>
                  <a:srgbClr val="383838"/>
                </a:solidFill>
                <a:latin typeface="PT Serif" pitchFamily="34" charset="0"/>
                <a:ea typeface="PT Serif" pitchFamily="34" charset="-122"/>
                <a:cs typeface="PT Serif" pitchFamily="34" charset="-120"/>
              </a:rPr>
              <a:t>3</a:t>
            </a:r>
            <a:endParaRPr lang="en-US" sz="2800" dirty="0"/>
          </a:p>
        </p:txBody>
      </p:sp>
      <p:sp>
        <p:nvSpPr>
          <p:cNvPr id="14" name="Text 11"/>
          <p:cNvSpPr/>
          <p:nvPr/>
        </p:nvSpPr>
        <p:spPr>
          <a:xfrm>
            <a:off x="1481614" y="4069020"/>
            <a:ext cx="2977039" cy="372070"/>
          </a:xfrm>
          <a:prstGeom prst="rect">
            <a:avLst/>
          </a:prstGeom>
          <a:noFill/>
          <a:ln/>
        </p:spPr>
        <p:txBody>
          <a:bodyPr wrap="none" lIns="0" tIns="0" rIns="0" bIns="0" rtlCol="0" anchor="t"/>
          <a:lstStyle/>
          <a:p>
            <a:pPr marL="0" indent="0">
              <a:lnSpc>
                <a:spcPts val="2900"/>
              </a:lnSpc>
              <a:buNone/>
            </a:pPr>
            <a:r>
              <a:rPr lang="en-US" sz="2400" b="1" dirty="0">
                <a:solidFill>
                  <a:srgbClr val="383838"/>
                </a:solidFill>
                <a:latin typeface="PT Serif" pitchFamily="34" charset="0"/>
                <a:ea typeface="PT Serif" pitchFamily="34" charset="-122"/>
                <a:cs typeface="PT Serif" pitchFamily="34" charset="-120"/>
              </a:rPr>
              <a:t>Soumission</a:t>
            </a:r>
            <a:endParaRPr lang="en-US" sz="2400" b="1" dirty="0"/>
          </a:p>
        </p:txBody>
      </p:sp>
      <p:sp>
        <p:nvSpPr>
          <p:cNvPr id="15" name="Text 12"/>
          <p:cNvSpPr/>
          <p:nvPr/>
        </p:nvSpPr>
        <p:spPr>
          <a:xfrm>
            <a:off x="1530906" y="4498896"/>
            <a:ext cx="6819305" cy="362903"/>
          </a:xfrm>
          <a:prstGeom prst="rect">
            <a:avLst/>
          </a:prstGeom>
          <a:noFill/>
          <a:ln/>
        </p:spPr>
        <p:txBody>
          <a:bodyPr wrap="none" lIns="0" tIns="0" rIns="0" bIns="0" rtlCol="0" anchor="t"/>
          <a:lstStyle/>
          <a:p>
            <a:pPr marL="0" indent="0">
              <a:lnSpc>
                <a:spcPts val="2850"/>
              </a:lnSpc>
              <a:buNone/>
            </a:pPr>
            <a:r>
              <a:rPr lang="en-US" sz="2000" dirty="0">
                <a:solidFill>
                  <a:srgbClr val="383838"/>
                </a:solidFill>
                <a:latin typeface="DM Sans" pitchFamily="34" charset="0"/>
                <a:ea typeface="DM Sans" pitchFamily="34" charset="-122"/>
                <a:cs typeface="DM Sans" pitchFamily="34" charset="-120"/>
              </a:rPr>
              <a:t>David accepte pleinement la volonté de Dieu.</a:t>
            </a:r>
            <a:endParaRPr lang="en-US" sz="2000" dirty="0"/>
          </a:p>
        </p:txBody>
      </p:sp>
      <p:sp>
        <p:nvSpPr>
          <p:cNvPr id="16" name="Text 13"/>
          <p:cNvSpPr/>
          <p:nvPr/>
        </p:nvSpPr>
        <p:spPr>
          <a:xfrm>
            <a:off x="277586" y="5116949"/>
            <a:ext cx="8072625" cy="2177415"/>
          </a:xfrm>
          <a:prstGeom prst="rect">
            <a:avLst/>
          </a:prstGeom>
          <a:noFill/>
          <a:ln/>
        </p:spPr>
        <p:txBody>
          <a:bodyPr wrap="square" lIns="0" tIns="0" rIns="0" bIns="0" rtlCol="0" anchor="t"/>
          <a:lstStyle/>
          <a:p>
            <a:pPr marL="0" indent="0">
              <a:lnSpc>
                <a:spcPts val="2850"/>
              </a:lnSpc>
              <a:buNone/>
            </a:pPr>
            <a:r>
              <a:rPr lang="en-US" sz="2000" dirty="0">
                <a:solidFill>
                  <a:srgbClr val="383838"/>
                </a:solidFill>
                <a:latin typeface="DM Sans" pitchFamily="34" charset="0"/>
                <a:ea typeface="DM Sans" pitchFamily="34" charset="-122"/>
                <a:cs typeface="DM Sans" pitchFamily="34" charset="-120"/>
              </a:rPr>
              <a:t>La réponse de David aux promesses divines témoigne de son humilité et de sa foi profonde. Confondu par les bénédictions reçues, il reconnaît que tout provient du cœur de Dieu. Sa confiance inébranlable dans les promesses futures et sa soumission totale à la volonté divine illustrent un sommet moral dans la vie du roi David, offrant un exemple édifiant pour tous les croyants</a:t>
            </a:r>
            <a:r>
              <a:rPr lang="en-US" sz="1750" dirty="0">
                <a:solidFill>
                  <a:srgbClr val="383838"/>
                </a:solidFill>
                <a:latin typeface="DM Sans" pitchFamily="34" charset="0"/>
                <a:ea typeface="DM Sans" pitchFamily="34" charset="-122"/>
                <a:cs typeface="DM Sans" pitchFamily="34" charset="-120"/>
              </a:rPr>
              <a:t>.</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10" grpId="0" animBg="1"/>
      <p:bldP spid="11"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450</TotalTime>
  <Words>1277</Words>
  <Application>Microsoft Office PowerPoint</Application>
  <PresentationFormat>Personnalisé</PresentationFormat>
  <Paragraphs>82</Paragraphs>
  <Slides>7</Slides>
  <Notes>7</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ABDOULAYE GANAME</cp:lastModifiedBy>
  <cp:revision>3</cp:revision>
  <cp:lastPrinted>2024-11-30T20:42:56Z</cp:lastPrinted>
  <dcterms:created xsi:type="dcterms:W3CDTF">2024-11-26T16:12:37Z</dcterms:created>
  <dcterms:modified xsi:type="dcterms:W3CDTF">2024-12-01T09:00:01Z</dcterms:modified>
</cp:coreProperties>
</file>