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 /><Relationship Id="rId2" Type="http://schemas.openxmlformats.org/officeDocument/2006/relationships/officeDocument" Target="ppt/presentation.xml" /><Relationship Id="rId1" Type="http://schemas.microsoft.com/office/2011/relationships/webextensiontaskpanes" Target="ppt/webextensions/taskpanes.xml" /><Relationship Id="rId5" Type="http://schemas.openxmlformats.org/officeDocument/2006/relationships/extended-properties" Target="docProps/app.xml" /><Relationship Id="rId4" Type="http://schemas.openxmlformats.org/package/2006/relationships/metadata/core-properties" Target="docProps/core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9"/>
  </p:notesMasterIdLst>
  <p:sldIdLst>
    <p:sldId id="312" r:id="rId3"/>
    <p:sldId id="313" r:id="rId4"/>
    <p:sldId id="314" r:id="rId5"/>
    <p:sldId id="315" r:id="rId6"/>
    <p:sldId id="316" r:id="rId7"/>
    <p:sldId id="31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tableStyles" Target="tableStyles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viewProps" Target="viewProps.xml" /><Relationship Id="rId5" Type="http://schemas.openxmlformats.org/officeDocument/2006/relationships/slide" Target="slides/slide3.xml" /><Relationship Id="rId10" Type="http://schemas.openxmlformats.org/officeDocument/2006/relationships/presProps" Target="presProps.xml" /><Relationship Id="rId4" Type="http://schemas.openxmlformats.org/officeDocument/2006/relationships/slide" Target="slides/slide2.xml" /><Relationship Id="rId9" Type="http://schemas.openxmlformats.org/officeDocument/2006/relationships/notesMaster" Target="notesMasters/notesMaster1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05356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1E8F-4ECE-97AA-10177B3135B3}"/>
              </c:ext>
            </c:extLst>
          </c:dPt>
          <c:dPt>
            <c:idx val="1"/>
            <c:bubble3D val="0"/>
            <c:spPr>
              <a:solidFill>
                <a:srgbClr val="F0F0F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1E8F-4ECE-97AA-10177B3135B3}"/>
              </c:ext>
            </c:extLst>
          </c:dPt>
          <c:cat>
            <c:strRef>
              <c:f>Sheet1!$A$2:$A$3</c:f>
              <c:strCache>
                <c:ptCount val="2"/>
                <c:pt idx="0">
                  <c:v>Persistance de la Foi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8F-4ECE-97AA-10177B313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C287A-9C59-4153-8FAB-009764E5525B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F34FF-0B69-4D6B-93BE-0B817A0571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75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0" y="688288"/>
            <a:ext cx="4433455" cy="3966824"/>
          </a:xfrm>
        </p:spPr>
        <p:txBody>
          <a:bodyPr anchor="t">
            <a:noAutofit/>
          </a:bodyPr>
          <a:lstStyle>
            <a:lvl1pPr>
              <a:defRPr sz="72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F42E324-B3F9-BA8B-E636-0DB5DCF6B8A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6096000" cy="685799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11636" y="5936851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2241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  <p15:guide id="4" orient="horz" pos="542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1066667" cy="4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0"/>
            </a:ext>
          </a:extLst>
        </p:spPr>
        <p:txBody>
          <a:bodyPr/>
          <a:lstStyle>
            <a:lvl1pPr/>
          </a:lstStyle>
          <a:p>
            <a:pPr algn="l"/>
            <a:fld id="{F7021451-1387-4CA6-816F-3879F97B5CBC}" type="slidenum">
              <a:rPr lang="en-US" b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3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ection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685801"/>
            <a:ext cx="7661275" cy="2057400"/>
          </a:xfrm>
        </p:spPr>
        <p:txBody>
          <a:bodyPr wrap="square" anchor="t">
            <a:noAutofit/>
          </a:bodyPr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E235B5-1CFD-192F-6EB8-F70885CA89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2282" y="3429000"/>
            <a:ext cx="3283527" cy="23802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5E227211-DEE4-1F0C-C1BA-C744EE226C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2282" y="2826327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AB1C8803-0542-76BB-6DF0-FCC5FE74BC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54237" y="2819905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16191" y="2826327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4F64B39-6AAB-933F-C46A-07FA43BE05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54237" y="3429000"/>
            <a:ext cx="3283527" cy="238023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35C6E61-8847-4830-9FF4-365A758995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16191" y="3429001"/>
            <a:ext cx="3283527" cy="238023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CC6E57F-E43B-2EE4-AB08-63909F883D55}"/>
              </a:ext>
            </a:extLst>
          </p:cNvPr>
          <p:cNvSpPr/>
          <p:nvPr userDrawn="1"/>
        </p:nvSpPr>
        <p:spPr>
          <a:xfrm>
            <a:off x="400709" y="5885947"/>
            <a:ext cx="11328458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34289" rIns="34289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4244063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685804"/>
            <a:ext cx="7661274" cy="2069086"/>
          </a:xfrm>
        </p:spPr>
        <p:txBody>
          <a:bodyPr anchor="t">
            <a:noAutofit/>
          </a:bodyPr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E235B5-1CFD-192F-6EB8-F70885CA89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2282" y="3429000"/>
            <a:ext cx="3283527" cy="23802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5E227211-DEE4-1F0C-C1BA-C744EE226C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2282" y="2826327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54237" y="2826327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4F64B39-6AAB-933F-C46A-07FA43BE05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54237" y="3429000"/>
            <a:ext cx="3283527" cy="238023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CC6E57F-E43B-2EE4-AB08-63909F883D55}"/>
              </a:ext>
            </a:extLst>
          </p:cNvPr>
          <p:cNvSpPr/>
          <p:nvPr userDrawn="1"/>
        </p:nvSpPr>
        <p:spPr>
          <a:xfrm>
            <a:off x="400709" y="5885947"/>
            <a:ext cx="11328458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34289" rIns="34289"/>
          <a:lstStyle/>
          <a:p>
            <a:endParaRPr sz="135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F42E324-B3F9-BA8B-E636-0DB5DCF6B8A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53487" y="1153397"/>
            <a:ext cx="2871788" cy="44992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75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688289"/>
            <a:ext cx="5629275" cy="2689838"/>
          </a:xfrm>
        </p:spPr>
        <p:txBody>
          <a:bodyPr anchor="t">
            <a:noAutofit/>
          </a:bodyPr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61909" y="1030325"/>
            <a:ext cx="4763366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4F64B39-6AAB-933F-C46A-07FA43BE05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61909" y="1632997"/>
            <a:ext cx="4763366" cy="119333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CC6E57F-E43B-2EE4-AB08-63909F883D55}"/>
              </a:ext>
            </a:extLst>
          </p:cNvPr>
          <p:cNvSpPr/>
          <p:nvPr userDrawn="1"/>
        </p:nvSpPr>
        <p:spPr>
          <a:xfrm>
            <a:off x="400709" y="5885947"/>
            <a:ext cx="11328458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34289" rIns="34289"/>
          <a:lstStyle/>
          <a:p>
            <a:endParaRPr sz="1350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8F14F2A9-59FA-754E-5B1E-11A58CA07A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61909" y="2836716"/>
            <a:ext cx="4763366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0B23DCBD-0AA5-7D57-EC78-48DF1E6328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61909" y="3439389"/>
            <a:ext cx="4763366" cy="14115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020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688289"/>
            <a:ext cx="5629275" cy="2138039"/>
          </a:xfrm>
        </p:spPr>
        <p:txBody>
          <a:bodyPr anchor="t">
            <a:noAutofit/>
          </a:bodyPr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E235B5-1CFD-192F-6EB8-F70885CA89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2281" y="3429000"/>
            <a:ext cx="5143501" cy="23802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5E227211-DEE4-1F0C-C1BA-C744EE226C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2282" y="2826327"/>
            <a:ext cx="5143500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CC6E57F-E43B-2EE4-AB08-63909F883D55}"/>
              </a:ext>
            </a:extLst>
          </p:cNvPr>
          <p:cNvSpPr/>
          <p:nvPr userDrawn="1"/>
        </p:nvSpPr>
        <p:spPr>
          <a:xfrm>
            <a:off x="400709" y="5885947"/>
            <a:ext cx="11328458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34289" rIns="34289"/>
          <a:lstStyle/>
          <a:p>
            <a:endParaRPr sz="135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F42E324-B3F9-BA8B-E636-0DB5DCF6B8A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1153397"/>
            <a:ext cx="5629275" cy="44992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0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s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688289"/>
            <a:ext cx="5629275" cy="2689838"/>
          </a:xfrm>
        </p:spPr>
        <p:txBody>
          <a:bodyPr anchor="t">
            <a:noAutofit/>
          </a:bodyPr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61909" y="1030325"/>
            <a:ext cx="4763366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4F64B39-6AAB-933F-C46A-07FA43BE05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61909" y="1632997"/>
            <a:ext cx="4763366" cy="119333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Line">
            <a:extLst>
              <a:ext uri="{FF2B5EF4-FFF2-40B4-BE49-F238E27FC236}">
                <a16:creationId xmlns:a16="http://schemas.microsoft.com/office/drawing/2014/main" id="{9CC6E57F-E43B-2EE4-AB08-63909F883D55}"/>
              </a:ext>
            </a:extLst>
          </p:cNvPr>
          <p:cNvSpPr/>
          <p:nvPr userDrawn="1"/>
        </p:nvSpPr>
        <p:spPr>
          <a:xfrm>
            <a:off x="400709" y="5885947"/>
            <a:ext cx="11328458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34289" rIns="34289"/>
          <a:lstStyle/>
          <a:p>
            <a:endParaRPr sz="1350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8F14F2A9-59FA-754E-5B1E-11A58CA07A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61909" y="2836716"/>
            <a:ext cx="4763366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0B23DCBD-0AA5-7D57-EC78-48DF1E6328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61909" y="3439389"/>
            <a:ext cx="4763366" cy="14115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11">
            <a:extLst>
              <a:ext uri="{FF2B5EF4-FFF2-40B4-BE49-F238E27FC236}">
                <a16:creationId xmlns:a16="http://schemas.microsoft.com/office/drawing/2014/main" id="{D96AF8D7-D3E5-B5C6-030A-DFBC5AEC7D0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92282" y="3616037"/>
            <a:ext cx="5503718" cy="207190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68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CD049-71FF-411B-BCE5-A051E826B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C7692D-ABCF-997B-650B-266DF91A7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748"/>
            <a:ext cx="2743200" cy="364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E306B-148D-CE50-D43B-2DEE13785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748"/>
            <a:ext cx="4114800" cy="364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411AD-3E1B-501F-B9F8-D0AAF3F5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72686-CE9D-3B74-9DE2-86FB708C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748"/>
            <a:ext cx="2743200" cy="364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822D6-F437-1E07-DBC9-57FD7321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748"/>
            <a:ext cx="4114800" cy="364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AF305-6821-F7EE-9D30-6FE81EC2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E5FA-A73B-B042-4DB2-FDFE66B5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0" y="688288"/>
            <a:ext cx="4433455" cy="3966824"/>
          </a:xfrm>
        </p:spPr>
        <p:txBody>
          <a:bodyPr anchor="t">
            <a:noAutofit/>
          </a:bodyPr>
          <a:lstStyle>
            <a:lvl1pPr>
              <a:defRPr sz="7500" b="0">
                <a:latin typeface="+mn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AF4F-C46E-4A7B-AF85-1B8E60C4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3946-9152-2148-B286-BEF1B04A819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F42E324-B3F9-BA8B-E636-0DB5DCF6B8A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6096000" cy="685799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4E5E201-FB99-8711-C52C-CBA123864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11636" y="5936851"/>
            <a:ext cx="3283527" cy="602673"/>
          </a:xfrm>
        </p:spPr>
        <p:txBody>
          <a:bodyPr anchor="b">
            <a:normAutofit/>
          </a:bodyPr>
          <a:lstStyle>
            <a:lvl1pPr marL="0" indent="0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551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8">
          <p15:clr>
            <a:srgbClr val="FBAE40"/>
          </p15:clr>
        </p15:guide>
        <p15:guide id="2" pos="9848">
          <p15:clr>
            <a:srgbClr val="FBAE40"/>
          </p15:clr>
        </p15:guide>
        <p15:guide id="3" pos="5120">
          <p15:clr>
            <a:srgbClr val="FBAE40"/>
          </p15:clr>
        </p15:guide>
        <p15:guide id="4" orient="horz" pos="542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2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0434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BD9625-ED1C-9C68-D8B9-B6502FCCB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523"/>
            <a:ext cx="105156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293A9-2FAF-A155-DC7A-FE995344A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229"/>
            <a:ext cx="105156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B5DE-B15D-9D1C-21D2-953FFCB00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323958"/>
            <a:ext cx="373155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72D20E-321F-EE4C-A76D-7EFD4B1BDA0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">
            <a:extLst>
              <a:ext uri="{FF2B5EF4-FFF2-40B4-BE49-F238E27FC236}">
                <a16:creationId xmlns:a16="http://schemas.microsoft.com/office/drawing/2014/main" id="{2CC72135-826E-3084-1ACC-9293218F24EE}"/>
              </a:ext>
            </a:extLst>
          </p:cNvPr>
          <p:cNvGrpSpPr/>
          <p:nvPr userDrawn="1"/>
        </p:nvGrpSpPr>
        <p:grpSpPr>
          <a:xfrm>
            <a:off x="11350549" y="6275881"/>
            <a:ext cx="378619" cy="267073"/>
            <a:chOff x="0" y="0"/>
            <a:chExt cx="504824" cy="356095"/>
          </a:xfrm>
        </p:grpSpPr>
        <p:sp>
          <p:nvSpPr>
            <p:cNvPr id="8" name="Line">
              <a:extLst>
                <a:ext uri="{FF2B5EF4-FFF2-40B4-BE49-F238E27FC236}">
                  <a16:creationId xmlns:a16="http://schemas.microsoft.com/office/drawing/2014/main" id="{024BCD63-D1A0-9E6D-3EA4-16D1E0509D18}"/>
                </a:ext>
              </a:extLst>
            </p:cNvPr>
            <p:cNvSpPr/>
            <p:nvPr/>
          </p:nvSpPr>
          <p:spPr>
            <a:xfrm>
              <a:off x="0" y="180134"/>
              <a:ext cx="50482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sz="1350"/>
            </a:p>
          </p:txBody>
        </p:sp>
        <p:sp>
          <p:nvSpPr>
            <p:cNvPr id="9" name="Line">
              <a:extLst>
                <a:ext uri="{FF2B5EF4-FFF2-40B4-BE49-F238E27FC236}">
                  <a16:creationId xmlns:a16="http://schemas.microsoft.com/office/drawing/2014/main" id="{3E483999-BF7F-A26B-845E-8C65CD948361}"/>
                </a:ext>
              </a:extLst>
            </p:cNvPr>
            <p:cNvSpPr/>
            <p:nvPr/>
          </p:nvSpPr>
          <p:spPr>
            <a:xfrm>
              <a:off x="324689" y="0"/>
              <a:ext cx="177185" cy="17718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sz="1350"/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B9696663-8271-B1D6-1A2F-9E2DDAA3DD5E}"/>
                </a:ext>
              </a:extLst>
            </p:cNvPr>
            <p:cNvSpPr/>
            <p:nvPr/>
          </p:nvSpPr>
          <p:spPr>
            <a:xfrm flipV="1">
              <a:off x="324689" y="178911"/>
              <a:ext cx="177185" cy="177185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sz="1350"/>
            </a:p>
          </p:txBody>
        </p:sp>
      </p:grpSp>
      <p:sp>
        <p:nvSpPr>
          <p:cNvPr id="11" name="textruta 3">
            <a:extLst>
              <a:ext uri="{FF2B5EF4-FFF2-40B4-BE49-F238E27FC236}">
                <a16:creationId xmlns:a16="http://schemas.microsoft.com/office/drawing/2014/main" id="{2DC00BBB-96D5-E144-A351-6386B4BABF32}"/>
              </a:ext>
            </a:extLst>
          </p:cNvPr>
          <p:cNvSpPr txBox="1"/>
          <p:nvPr userDrawn="1"/>
        </p:nvSpPr>
        <p:spPr>
          <a:xfrm>
            <a:off x="10707476" y="6260827"/>
            <a:ext cx="759780" cy="300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>
            <a:spAutoFit/>
          </a:bodyPr>
          <a:lstStyle>
            <a:lvl1pPr>
              <a:lnSpc>
                <a:spcPct val="90000"/>
              </a:lnSpc>
              <a:spcBef>
                <a:spcPts val="600"/>
              </a:spcBef>
              <a:defRPr sz="2000">
                <a:solidFill>
                  <a:srgbClr val="000000"/>
                </a:solidFill>
              </a:defRPr>
            </a:lvl1pPr>
          </a:lstStyle>
          <a:p>
            <a:r>
              <a:rPr sz="1500" dirty="0"/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227664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392">
          <p15:clr>
            <a:srgbClr val="F26B43"/>
          </p15:clr>
        </p15:guide>
        <p15:guide id="3" orient="horz" pos="5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aintebible.com/acts/16-30.htm" TargetMode="External" /><Relationship Id="rId3" Type="http://schemas.openxmlformats.org/officeDocument/2006/relationships/hyperlink" Target="https://saintebible.com/acts/16-25.htm" TargetMode="External" /><Relationship Id="rId7" Type="http://schemas.openxmlformats.org/officeDocument/2006/relationships/hyperlink" Target="https://saintebible.com/acts/16-29.htm" TargetMode="External" /><Relationship Id="rId12" Type="http://schemas.openxmlformats.org/officeDocument/2006/relationships/hyperlink" Target="https://saintebible.com/acts/16-34.htm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hyperlink" Target="https://saintebible.com/acts/16-28.htm" TargetMode="External" /><Relationship Id="rId11" Type="http://schemas.openxmlformats.org/officeDocument/2006/relationships/hyperlink" Target="https://saintebible.com/acts/16-33.htm" TargetMode="External" /><Relationship Id="rId5" Type="http://schemas.openxmlformats.org/officeDocument/2006/relationships/hyperlink" Target="https://saintebible.com/acts/16-27.htm" TargetMode="External" /><Relationship Id="rId10" Type="http://schemas.openxmlformats.org/officeDocument/2006/relationships/hyperlink" Target="https://saintebible.com/acts/16-32.htm" TargetMode="External" /><Relationship Id="rId4" Type="http://schemas.openxmlformats.org/officeDocument/2006/relationships/hyperlink" Target="https://saintebible.com/acts/16-26.htm" TargetMode="External" /><Relationship Id="rId9" Type="http://schemas.openxmlformats.org/officeDocument/2006/relationships/hyperlink" Target="https://saintebible.com/acts/16-31.htm" TargetMode="Externa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zigazou76/5268817457/" TargetMode="External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server.org/highway-signs2/c/confession.html" TargetMode="External" /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34E2EC-7405-2A62-940B-47EB7719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21202" y="6495649"/>
            <a:ext cx="373155" cy="364331"/>
          </a:xfrm>
        </p:spPr>
        <p:txBody>
          <a:bodyPr/>
          <a:lstStyle/>
          <a:p>
            <a:fld id="{B4E73946-9152-2148-B286-BEF1B04A8193}" type="slidenum">
              <a:rPr lang="en-US" smtClean="0"/>
              <a:t>1</a:t>
            </a:fld>
            <a:endParaRPr lang="en-US"/>
          </a:p>
        </p:txBody>
      </p:sp>
      <p:pic>
        <p:nvPicPr>
          <p:cNvPr id="2" name="Espace réservé pour une image  1">
            <a:extLst>
              <a:ext uri="{FF2B5EF4-FFF2-40B4-BE49-F238E27FC236}">
                <a16:creationId xmlns:a16="http://schemas.microsoft.com/office/drawing/2014/main" id="{C8727EB3-5D47-7F18-B0A6-B0DD0632FE8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/>
          <a:srcRect l="16667" r="16667"/>
          <a:stretch>
            <a:fillRect/>
          </a:stretch>
        </p:blipFill>
        <p:spPr>
          <a:xfrm>
            <a:off x="0" y="0"/>
            <a:ext cx="3125894" cy="6098460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0739B64-C005-FA51-D057-C4B59A15B6C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6459575"/>
            <a:ext cx="5777802" cy="436481"/>
          </a:xfrm>
        </p:spPr>
        <p:txBody>
          <a:bodyPr>
            <a:noAutofit/>
          </a:bodyPr>
          <a:lstStyle/>
          <a:p>
            <a:r>
              <a:rPr lang="en-US" sz="1400" dirty="0"/>
              <a:t>Prédication du 06/09/2024 - ABDOULAYE GANAME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B9687673-08C8-E25C-197B-5D16685D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8600"/>
            <a:ext cx="3342871" cy="2440859"/>
          </a:xfrm>
        </p:spPr>
        <p:txBody>
          <a:bodyPr/>
          <a:lstStyle/>
          <a:p>
            <a:r>
              <a:rPr lang="fr-FR" sz="3600" b="1" i="1" dirty="0"/>
              <a:t>Le baptême, </a:t>
            </a:r>
            <a:br>
              <a:rPr lang="fr-FR" sz="3600" b="1" i="1" dirty="0"/>
            </a:br>
            <a:r>
              <a:rPr lang="fr-FR" sz="3600" b="1" i="1" dirty="0"/>
              <a:t>un acte de consécration : Actes 16.25-34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40F107-4273-6CB8-F34E-F4E2D48CBB16}"/>
              </a:ext>
            </a:extLst>
          </p:cNvPr>
          <p:cNvSpPr txBox="1"/>
          <p:nvPr/>
        </p:nvSpPr>
        <p:spPr>
          <a:xfrm>
            <a:off x="3125896" y="125352"/>
            <a:ext cx="9066104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Vers le milieu de la nuit, Paul et Silas priaient et chantaient les louanges de Dieu, et les prisonniers les entendaient.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26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Tout à coup il se fit un grand tremblement de terre, en sorte que les fondements de la prison furent ébranlés; au même instant, toutes les portes s'ouvrirent, et les liens de tous les prisonniers furent rompus.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Le geôlier se réveilla, et, lorsqu'il vit les portes de la prison ouvertes, il tira son épée et allait se tuer, pensant que les prisonniers s'étaient enfuis.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Mais Paul cria d'une voix forte: Ne te fais point de mal, nous sommes tous ici.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Alors le geôlier, ayant demandé de la lumière, entra précipitamment, et se jeta tout tremblant aux pieds de Paul et de Silas;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il les fit sortir, et dit: Seigneurs, que faut-il que je fasse pour être sauvé?</a:t>
            </a:r>
            <a:b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</a:br>
            <a:b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</a:b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31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Paul et Silas répondirent: Crois au Seigneur Jésus, et tu seras sauvé, toi et ta famille.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32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Et ils lui annoncèrent la parole du Seigneur, ainsi qu'à tous ceux qui étaient dans sa maison.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Il les prit avec lui, à cette heure même de la nuit, il lava leurs plaies, et aussitôt il fut baptisé, lui et tous les siens. </a:t>
            </a:r>
            <a:r>
              <a:rPr lang="fr-FR" sz="1400" dirty="0">
                <a:solidFill>
                  <a:srgbClr val="99D6FF"/>
                </a:solidFill>
                <a:latin typeface="Berlin Sans FB" panose="020E0602020502020306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</a:t>
            </a:r>
            <a:r>
              <a:rPr lang="fr-FR" sz="2200" b="0" i="0" dirty="0">
                <a:solidFill>
                  <a:srgbClr val="001320"/>
                </a:solidFill>
                <a:effectLst/>
                <a:latin typeface="Berlin Sans FB" panose="020E0602020502020306" pitchFamily="34" charset="0"/>
              </a:rPr>
              <a:t>Les ayant conduits dans son logement, il leur servit à manger, et il se réjouit avec toute sa famille de ce qu'il avait cru en Dieu.</a:t>
            </a:r>
            <a:endParaRPr lang="fr-FR" sz="2200" dirty="0">
              <a:latin typeface="Berlin Sans FB" panose="020E0602020502020306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300A684-2A8B-4B99-08A5-2BCE39CA1134}"/>
              </a:ext>
            </a:extLst>
          </p:cNvPr>
          <p:cNvSpPr txBox="1"/>
          <p:nvPr/>
        </p:nvSpPr>
        <p:spPr>
          <a:xfrm>
            <a:off x="10123031" y="6205638"/>
            <a:ext cx="1698171" cy="507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40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C9BBE-9A46-EC22-8E7F-08FE76C03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7576456" cy="1048756"/>
          </a:xfrm>
        </p:spPr>
        <p:txBody>
          <a:bodyPr/>
          <a:lstStyle/>
          <a:p>
            <a:r>
              <a:rPr lang="fr-FR" sz="4800" b="1" dirty="0"/>
              <a:t>CONTEXTE BIBLIQUE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BDE9698-9973-1AC5-97D5-57A2B8A5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8845" y="6493669"/>
            <a:ext cx="373155" cy="364331"/>
          </a:xfrm>
        </p:spPr>
        <p:txBody>
          <a:bodyPr/>
          <a:lstStyle/>
          <a:p>
            <a:fld id="{B4E73946-9152-2148-B286-BEF1B04A8193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94FC9E-33F6-CCB8-3748-FDBA129524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871" y="1642820"/>
            <a:ext cx="5629275" cy="4166424"/>
          </a:xfrm>
        </p:spPr>
        <p:txBody>
          <a:bodyPr>
            <a:norm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Actes 16 reflète une période de forte persécution et de conversion dans le monde gréco-romain.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Les missions de Paul et Silas se déroulent dans un climat d'opposition religieuse et politique.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Les chrétiens étaient souvent perçus comme une menace pour l'autorité locale.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Ce contexte a façonné la foi des chrétiens et souligne l'importance de la  conversion.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C2D06A-6F6A-7074-8837-90E8310B8C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871" y="866183"/>
            <a:ext cx="4812325" cy="657317"/>
          </a:xfrm>
        </p:spPr>
        <p:txBody>
          <a:bodyPr>
            <a:normAutofit fontScale="70000" lnSpcReduction="20000"/>
          </a:bodyPr>
          <a:lstStyle/>
          <a:p>
            <a:endParaRPr lang="fr-FR" sz="2400" b="0" i="0" dirty="0">
              <a:solidFill>
                <a:srgbClr val="212529"/>
              </a:solidFill>
              <a:effectLst/>
              <a:latin typeface="system-ui"/>
            </a:endParaRPr>
          </a:p>
          <a:p>
            <a:r>
              <a:rPr lang="fr-FR" sz="3100" b="1" i="1" dirty="0">
                <a:solidFill>
                  <a:srgbClr val="212529"/>
                </a:solidFill>
                <a:effectLst/>
                <a:latin typeface="system-ui"/>
              </a:rPr>
              <a:t>Une confiance  inébranlable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0F5298E6-D3F7-9FDF-71CC-5F05FE7743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1642820"/>
            <a:ext cx="5629275" cy="4254284"/>
          </a:xfrm>
        </p:spPr>
        <p:txBody>
          <a:bodyPr>
            <a:normAutofit/>
          </a:bodyPr>
          <a:lstStyle/>
          <a:p>
            <a:pPr algn="just"/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À peine Satan a-t-il été repoussé comme serpent (la ruse) qu’il prend le caractère de lion (la violence). Il semble avoir triomphé en faisant mettre Paul et Silas en prison. Pas du tout ! </a:t>
            </a:r>
          </a:p>
          <a:p>
            <a:pPr algn="just"/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La volonté de Dieu était de sauver le geôlier.</a:t>
            </a:r>
          </a:p>
          <a:p>
            <a:pPr algn="just"/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Souffrant beaucoup, Paul et Silas s’oublient eux-mêmes et chantent les louanges de Dieu. </a:t>
            </a:r>
          </a:p>
          <a:p>
            <a:pPr algn="just"/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La présence du Seigneur transforme une prison en la porte même du ciel. </a:t>
            </a:r>
          </a:p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DC31D50-77EE-2ACE-2090-B19CB768ADFD}"/>
              </a:ext>
            </a:extLst>
          </p:cNvPr>
          <p:cNvSpPr txBox="1"/>
          <p:nvPr/>
        </p:nvSpPr>
        <p:spPr>
          <a:xfrm>
            <a:off x="6096000" y="1052063"/>
            <a:ext cx="5985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1" dirty="0">
                <a:solidFill>
                  <a:srgbClr val="212529"/>
                </a:solidFill>
                <a:effectLst/>
                <a:latin typeface="system-ui"/>
              </a:rPr>
              <a:t>La présence du Seigneur transforme</a:t>
            </a:r>
            <a:endParaRPr lang="fr-FR" sz="2400" b="1" i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434E7C-F6A2-D044-B0FE-4D87ECD246AB}"/>
              </a:ext>
            </a:extLst>
          </p:cNvPr>
          <p:cNvSpPr txBox="1"/>
          <p:nvPr/>
        </p:nvSpPr>
        <p:spPr>
          <a:xfrm>
            <a:off x="10120674" y="6239732"/>
            <a:ext cx="1698171" cy="507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19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80CF0-4B1F-064C-26C5-403F1D4B4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9102495" cy="817563"/>
          </a:xfrm>
        </p:spPr>
        <p:txBody>
          <a:bodyPr/>
          <a:lstStyle/>
          <a:p>
            <a:r>
              <a:rPr lang="fr-FR" sz="4800" b="1" dirty="0"/>
              <a:t>I - CONVERSION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36B29CA-4FF9-A800-1A2D-F38088F3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8845" y="6493669"/>
            <a:ext cx="373155" cy="364331"/>
          </a:xfrm>
        </p:spPr>
        <p:txBody>
          <a:bodyPr/>
          <a:lstStyle/>
          <a:p>
            <a:fld id="{B4E73946-9152-2148-B286-BEF1B04A8193}" type="slidenum">
              <a:rPr lang="en-US" smtClean="0"/>
              <a:t>3</a:t>
            </a:fld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4B89839-DA0F-638A-EDE7-EFA2B03A45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009" y="1416308"/>
            <a:ext cx="4846779" cy="4502172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 St Esprit ouvre et ferme la porte de Paul pour annoncer l’Evangile.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 St Esprit les envoie à Philippes, une ville Macédonienne car il y avait plusieurs âmes à sauver à cet endroit précis.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Ils rencontrent un groupe de femmes au bord de la rivière 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Lydie, une femme marchande venue de Thyatire, est touchée par l’Evangile.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Elle s’est convertie et fut immédiatement baptisée dans la rivière sans bruit et sans confrontation.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906291D-B327-C6FA-7410-4B4583EBAF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010" y="688289"/>
            <a:ext cx="4454236" cy="599305"/>
          </a:xfrm>
        </p:spPr>
        <p:txBody>
          <a:bodyPr>
            <a:noAutofit/>
          </a:bodyPr>
          <a:lstStyle/>
          <a:p>
            <a:r>
              <a:rPr lang="fr-FR" sz="2400" b="1" dirty="0"/>
              <a:t>Conversion sans confrontation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F14659D-B8BB-7B96-2DF6-0216CDCDFA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43788" y="688288"/>
            <a:ext cx="4069832" cy="599305"/>
          </a:xfrm>
        </p:spPr>
        <p:txBody>
          <a:bodyPr>
            <a:noAutofit/>
          </a:bodyPr>
          <a:lstStyle/>
          <a:p>
            <a:r>
              <a:rPr lang="fr-FR" sz="2400" b="1" dirty="0"/>
              <a:t>Conversion avec confrontation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445C0A9-86F3-D9B6-B5C6-19197F4097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23690" y="1435891"/>
            <a:ext cx="4571999" cy="4652897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La conversion du geôlier est précédée d’un tumulte et d’un grand tremblement de terre.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L'évènement précédent joue un rôle majeur pour la conversion du géôlier.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 Après un profond changement provoqué par l'incident, il devient un symbole de foi.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Son intérêt pour le salut est attiré par les événements miraculeux qui l’entourent. La transformation de son cœur illustre la puissance du St Esprit et de la Parole.</a:t>
            </a:r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86E5D02F-F032-B258-EE32-7AF32340A79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95689" y="220927"/>
            <a:ext cx="2696311" cy="557181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dirty="0"/>
              <a:t>DEMI-TOUR COMPLET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9ED1DA1-09AA-1796-32E2-8BE261E9B32E}"/>
              </a:ext>
            </a:extLst>
          </p:cNvPr>
          <p:cNvSpPr txBox="1"/>
          <p:nvPr/>
        </p:nvSpPr>
        <p:spPr>
          <a:xfrm>
            <a:off x="10120674" y="6239732"/>
            <a:ext cx="1698171" cy="507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466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B8C3D-95B2-F474-D32B-4376D3F5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867904"/>
          </a:xfrm>
        </p:spPr>
        <p:txBody>
          <a:bodyPr/>
          <a:lstStyle/>
          <a:p>
            <a:r>
              <a:rPr lang="fr-FR" sz="4800" b="1" dirty="0"/>
              <a:t>II-CONSÉCRATION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E56C13-35CF-B9B4-424E-330682B0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8845" y="6493669"/>
            <a:ext cx="373155" cy="364331"/>
          </a:xfrm>
        </p:spPr>
        <p:txBody>
          <a:bodyPr/>
          <a:lstStyle/>
          <a:p>
            <a:fld id="{B4E73946-9152-2148-B286-BEF1B04A819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22361C-FB1F-EEF4-14E7-FD7123AD38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865" y="1496166"/>
            <a:ext cx="4069582" cy="4202550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Paul et Silas sont consacrés à l’écoute de la direction de l’Esprit.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Ils sont emprisonnés après avoir été condamnés.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Ils n’ont fui devant l’adversité ou les épreuves.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Pendant la nuit, un tremblement de terre miraculeux ouvre les portes de la prison, les libérant.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Cet événement remarquable attire l'attention de tous les prisonniers.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CEBE8E-F4E9-3676-9B21-41E4E41744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866" y="837748"/>
            <a:ext cx="3657600" cy="557938"/>
          </a:xfrm>
        </p:spPr>
        <p:txBody>
          <a:bodyPr>
            <a:normAutofit/>
          </a:bodyPr>
          <a:lstStyle/>
          <a:p>
            <a:r>
              <a:rPr lang="fr-FR" sz="2400" b="1" dirty="0"/>
              <a:t>Paul et Silas sont consacrés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3BC941F-1C93-BCBB-CCC3-036B35420C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14525" y="837748"/>
            <a:ext cx="3442245" cy="557938"/>
          </a:xfrm>
        </p:spPr>
        <p:txBody>
          <a:bodyPr>
            <a:normAutofit/>
          </a:bodyPr>
          <a:lstStyle/>
          <a:p>
            <a:r>
              <a:rPr lang="fr-FR" sz="2400" b="1" dirty="0"/>
              <a:t>Lydie a été consacrée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813DC95-03F9-ADD7-D5F8-FA204366701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16191" y="966863"/>
            <a:ext cx="3875808" cy="428818"/>
          </a:xfrm>
        </p:spPr>
        <p:txBody>
          <a:bodyPr>
            <a:normAutofit/>
          </a:bodyPr>
          <a:lstStyle/>
          <a:p>
            <a:r>
              <a:rPr lang="fr-FR" sz="2400" b="1" dirty="0"/>
              <a:t>Le geôlier a été consacré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6B210FE-3766-393C-E7D5-28E11909A3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14524" y="1496161"/>
            <a:ext cx="3631299" cy="4202550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Lydie manifeste sa consécration au Seigneur par le baptême avec toute sa famille.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Ensuite elle invite Paul et Silas chez elle en traduisant ici le fruit de sa nouvelle naissance en portant le fruit de l’hospitalité.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Plus tard, une communauté chrétienne naîtra dans la ville de Philippes.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0D3E6F7-6F13-840A-0F0E-2A643C1357A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16191" y="1496161"/>
            <a:ext cx="3631299" cy="4011433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 geôlier et sa famille sont baptisés, marquant leur entrée dans la foi chrétienne.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Il cherche à réparer le mal qu’il commit en lavant les plaies de Paul et Silas.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La repentance se traduit par des actes concrets.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Cet épisode montre aussi l’importance de l’engagement personnel dans le parcours de la foi.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443AE6-355B-0B90-B8D0-D7D56EB89DC6}"/>
              </a:ext>
            </a:extLst>
          </p:cNvPr>
          <p:cNvSpPr txBox="1"/>
          <p:nvPr/>
        </p:nvSpPr>
        <p:spPr>
          <a:xfrm>
            <a:off x="10120674" y="6239732"/>
            <a:ext cx="1698171" cy="507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929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DC3F0-920C-7ECB-C668-9A9483B6D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6096000" cy="1205343"/>
          </a:xfrm>
        </p:spPr>
        <p:txBody>
          <a:bodyPr/>
          <a:lstStyle/>
          <a:p>
            <a:r>
              <a:rPr lang="fr-FR" sz="4800" b="1" dirty="0"/>
              <a:t>III-CONFESSION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7D5C93C-3B13-D733-CD66-42A9F8D1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8845" y="6493669"/>
            <a:ext cx="373155" cy="364331"/>
          </a:xfrm>
        </p:spPr>
        <p:txBody>
          <a:bodyPr/>
          <a:lstStyle/>
          <a:p>
            <a:fld id="{B4E73946-9152-2148-B286-BEF1B04A8193}" type="slidenum">
              <a:rPr lang="en-US" smtClean="0"/>
              <a:t>5</a:t>
            </a:fld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B21DB1-4C91-5AE5-265F-0532B826C0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1402" y="1473703"/>
            <a:ext cx="8077682" cy="4774379"/>
          </a:xfrm>
        </p:spPr>
        <p:txBody>
          <a:bodyPr>
            <a:no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Si le baptême est pour le croyant un privilège et un devoir à la fois, il est également un moyen facile à la portée de chacun pour confesser le Seigneur Jésus Christ devant les hommes.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Crépus le chef de synagogue crut au Seigneur avec toute sa famille et plusieurs l'ayant entendu crurent aussi et furent tous baptisés (Acte 18.8)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Le baptême ne doit jamais être imposé c'est un acte volontaire de la part de celui qui le reçoit.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fr-FR" sz="2200" dirty="0"/>
              <a:t>Pourtant il ne faut pas attendre et « maintenant pourquoi tarder ? lève-toi et sois baptisé et sois lavé de tes péchés en faisant appel au nom du Seigneur Jésus », dit </a:t>
            </a:r>
            <a:r>
              <a:rPr lang="fr-FR" sz="2200" dirty="0" err="1"/>
              <a:t>Ananias</a:t>
            </a:r>
            <a:r>
              <a:rPr lang="fr-FR" sz="2200" dirty="0"/>
              <a:t> à Paul (Actes 22.16).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7FB84C-A35A-FCB1-3071-46302A0135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1402" y="863786"/>
            <a:ext cx="6095999" cy="499471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2400" b="1" dirty="0"/>
              <a:t>Je crois, donc je confesse!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5FCD63B2-561A-F8B8-228E-989829191F5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51147" y="0"/>
            <a:ext cx="3640852" cy="582804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AFFBF5B-3F4D-CADB-112F-4361077BEC1D}"/>
              </a:ext>
            </a:extLst>
          </p:cNvPr>
          <p:cNvSpPr txBox="1"/>
          <p:nvPr/>
        </p:nvSpPr>
        <p:spPr>
          <a:xfrm>
            <a:off x="10120674" y="6239732"/>
            <a:ext cx="16981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6406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/>
          <p:nvPr>
            <p:extLst>
              <p:ext uri="{D42A27DB-BD31-4B8C-83A1-F6EECF244321}">
                <p14:modId xmlns:p14="http://schemas.microsoft.com/office/powerpoint/2010/main" val="835327755"/>
              </p:ext>
            </p:extLst>
          </p:nvPr>
        </p:nvGraphicFramePr>
        <p:xfrm flipV="1">
          <a:off x="6665046" y="2262753"/>
          <a:ext cx="45719" cy="150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823700" y="6502400"/>
            <a:ext cx="368300" cy="355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0"/>
            </a:ext>
          </a:extLst>
        </p:spPr>
        <p:txBody>
          <a:bodyPr anchor="ctr" anchorCtr="0"/>
          <a:lstStyle>
            <a:lvl1pPr marL="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2760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19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278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5103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6379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6557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8931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02075" algn="l" defTabSz="1625519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7021451-1387-4CA6-816F-3879F97B5CBC}" type="slidenum">
              <a:rPr lang="en-US" sz="1050" b="0">
                <a:latin typeface="Calibri"/>
                <a:cs typeface="Calibri"/>
              </a:rPr>
              <a:pPr algn="ctr"/>
              <a:t>6</a:t>
            </a:fld>
            <a:endParaRPr lang="en-US" sz="1050" dirty="0">
              <a:latin typeface="Calibri"/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F8AE21-E8D1-4CD5-8CA7-DC1773A7EF21}"/>
              </a:ext>
            </a:extLst>
          </p:cNvPr>
          <p:cNvSpPr txBox="1"/>
          <p:nvPr/>
        </p:nvSpPr>
        <p:spPr>
          <a:xfrm>
            <a:off x="45719" y="0"/>
            <a:ext cx="12100562" cy="830997"/>
          </a:xfrm>
          <a:prstGeom prst="rect">
            <a:avLst/>
          </a:prstGeom>
          <a:noFill/>
        </p:spPr>
        <p:txBody>
          <a:bodyPr vertOverflow="overflow" vert="horz" wrap="square" rtlCol="0" anchor="t" anchorCtr="0">
            <a:spAutoFit/>
          </a:bodyPr>
          <a:lstStyle/>
          <a:p>
            <a:r>
              <a:rPr lang="fr-FR" sz="4800" b="1" dirty="0">
                <a:latin typeface="Calibri"/>
                <a:cs typeface="Calibri"/>
              </a:rPr>
              <a:t>CONCLUSION ET RÉFLEXIONS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7CA0151-98F4-49E4-8CCA-B1E8F5EF52BE}"/>
              </a:ext>
            </a:extLst>
          </p:cNvPr>
          <p:cNvSpPr txBox="1"/>
          <p:nvPr/>
        </p:nvSpPr>
        <p:spPr>
          <a:xfrm>
            <a:off x="1211666" y="3275746"/>
            <a:ext cx="2763434" cy="338554"/>
          </a:xfrm>
          <a:prstGeom prst="rect">
            <a:avLst/>
          </a:prstGeom>
          <a:noFill/>
        </p:spPr>
        <p:txBody>
          <a:bodyPr vertOverflow="overflow" vert="horz" wrap="square" rtlCol="0" anchor="t">
            <a:spAutoFit/>
          </a:bodyPr>
          <a:lstStyle/>
          <a:p>
            <a:pPr algn="ctr"/>
            <a:r>
              <a:rPr lang="fr-FR" sz="16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F1930E-8AF6-3686-28AD-5E07E0332621}"/>
              </a:ext>
            </a:extLst>
          </p:cNvPr>
          <p:cNvSpPr txBox="1"/>
          <p:nvPr/>
        </p:nvSpPr>
        <p:spPr>
          <a:xfrm>
            <a:off x="253424" y="1198254"/>
            <a:ext cx="514543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La guérison de la servante animée d’un esprit </a:t>
            </a:r>
            <a:r>
              <a:rPr lang="fr-FR" sz="2200" dirty="0">
                <a:solidFill>
                  <a:srgbClr val="212529"/>
                </a:solidFill>
                <a:latin typeface="system-ui"/>
              </a:rPr>
              <a:t>mauvais</a:t>
            </a: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 entraîne pour les deux serviteurs de Dieu les tortures et la prison.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Étrange accueil en Macédoine, </a:t>
            </a:r>
            <a:r>
              <a:rPr lang="fr-FR" sz="2200" b="1" dirty="0">
                <a:solidFill>
                  <a:srgbClr val="212529"/>
                </a:solidFill>
                <a:latin typeface="system-ui"/>
              </a:rPr>
              <a:t>où Paul était p</a:t>
            </a: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ourtant appelé à l’aide (verset 9).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Paul met en pratique ce que plus tard il recommandera aux chrétiens de cette ville : </a:t>
            </a: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« Réjouissez-vous toujours dans le Seigneur » (Philippiens 4. 4).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 Couvert de plaies, il est capable avec Silas de </a:t>
            </a: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chanter</a:t>
            </a: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 dans la prison.</a:t>
            </a:r>
            <a:endParaRPr lang="fr-FR" sz="22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F96BC35-E01D-B41E-6E6B-26A60E25A700}"/>
              </a:ext>
            </a:extLst>
          </p:cNvPr>
          <p:cNvSpPr txBox="1"/>
          <p:nvPr/>
        </p:nvSpPr>
        <p:spPr>
          <a:xfrm>
            <a:off x="5619581" y="1198254"/>
            <a:ext cx="656689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Jamais, ces murs sinistres n’avaient répercuté des échos semblables.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Plus nos circonstances seront difficiles, plus notre paix et notre joie parleront à ceux qui nous entourent.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212529"/>
                </a:solidFill>
                <a:latin typeface="system-ui"/>
              </a:rPr>
              <a:t>Ainsi, </a:t>
            </a: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Dieu</a:t>
            </a:r>
            <a:r>
              <a:rPr lang="fr-FR" sz="2200" dirty="0">
                <a:solidFill>
                  <a:srgbClr val="212529"/>
                </a:solidFill>
                <a:latin typeface="system-ui"/>
              </a:rPr>
              <a:t> intervient en</a:t>
            </a: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 délivrant les prisonniers.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Tout tremblant, le geôlier s’écrie : </a:t>
            </a: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« Que faut-il que je fasse pour être sauvé ? 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La réponse, merveilleusement simple, s’adresse à chaque âme angoissée : « </a:t>
            </a:r>
            <a:r>
              <a:rPr lang="fr-FR" sz="2200" b="1" i="0" dirty="0">
                <a:solidFill>
                  <a:srgbClr val="212529"/>
                </a:solidFill>
                <a:effectLst/>
                <a:latin typeface="system-ui"/>
              </a:rPr>
              <a:t>Crois au Seigneur Jésus</a:t>
            </a: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… » (versets 30, 31).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12529"/>
                </a:solidFill>
                <a:effectLst/>
                <a:latin typeface="system-ui"/>
              </a:rPr>
              <a:t>Alors la joie remplit cette maison.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>
              <a:solidFill>
                <a:srgbClr val="212529"/>
              </a:solidFill>
              <a:latin typeface="system-u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451BCA3-1BEC-9028-1E9F-77B74A956FC6}"/>
              </a:ext>
            </a:extLst>
          </p:cNvPr>
          <p:cNvSpPr txBox="1"/>
          <p:nvPr/>
        </p:nvSpPr>
        <p:spPr>
          <a:xfrm>
            <a:off x="10120674" y="6239732"/>
            <a:ext cx="1698171" cy="507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84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idn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 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F622295-6369-482E-8BF5-AC354D1ABB41}">
  <we:reference id="wa200005566" version="3.0.0.2" store="fr-FR" storeType="OMEX"/>
  <we:alternateReferences>
    <we:reference id="wa200005566" version="3.0.0.2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1086</Words>
  <Application>Microsoft Office PowerPoint</Application>
  <PresentationFormat>Grand écran</PresentationFormat>
  <Paragraphs>70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Thème Office</vt:lpstr>
      <vt:lpstr>Midnight</vt:lpstr>
      <vt:lpstr>Le baptême,  un acte de consécration : Actes 16.25-34</vt:lpstr>
      <vt:lpstr>CONTEXTE BIBLIQUE</vt:lpstr>
      <vt:lpstr>I - CONVERSION</vt:lpstr>
      <vt:lpstr>II-CONSÉCRATION</vt:lpstr>
      <vt:lpstr>III-CONFESSION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baptême,  un acte de consécration : Actes 16.25-34</dc:title>
  <dc:creator>Abdou GANAME</dc:creator>
  <cp:lastModifiedBy>Abdou GANAME</cp:lastModifiedBy>
  <cp:revision>5</cp:revision>
  <dcterms:created xsi:type="dcterms:W3CDTF">2024-10-01T07:30:22Z</dcterms:created>
  <dcterms:modified xsi:type="dcterms:W3CDTF">2024-10-06T07:14:20Z</dcterms:modified>
</cp:coreProperties>
</file>