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officeDocument/2006/relationships/officeDocument" Target="ppt/presentation.xml" /><Relationship Id="rId1" Type="http://schemas.microsoft.com/office/2011/relationships/webextensiontaskpanes" Target="ppt/webextensions/taskpanes.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6" d="100"/>
          <a:sy n="66" d="100"/>
        </p:scale>
        <p:origin x="28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72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2FE2C-95C1-1D90-8690-CA773C7C3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CFE1A-BD92-859E-DAEB-8BDB02F39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739B4-8DEC-8083-B9BC-F35A4F7588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C601E9-9D15-4BA3-7F56-6D4931B81483}"/>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79642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7"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png" /><Relationship Id="rId7" Type="http://schemas.openxmlformats.org/officeDocument/2006/relationships/image" Target="../media/image9.png" /><Relationship Id="rId2" Type="http://schemas.openxmlformats.org/officeDocument/2006/relationships/notesSlide" Target="../notesSlides/notesSlide4.xml" /><Relationship Id="rId1" Type="http://schemas.openxmlformats.org/officeDocument/2006/relationships/slideLayout" Target="../slideLayouts/slideLayout5.xml" /><Relationship Id="rId6" Type="http://schemas.openxmlformats.org/officeDocument/2006/relationships/image" Target="../media/image8.png" /><Relationship Id="rId5" Type="http://schemas.openxmlformats.org/officeDocument/2006/relationships/image" Target="../media/image7.png" /><Relationship Id="rId10" Type="http://schemas.openxmlformats.org/officeDocument/2006/relationships/image" Target="../media/image12.png" /><Relationship Id="rId4" Type="http://schemas.openxmlformats.org/officeDocument/2006/relationships/image" Target="../media/image6.png" /><Relationship Id="rId9" Type="http://schemas.openxmlformats.org/officeDocument/2006/relationships/image" Target="../media/image11.png" /></Relationships>
</file>

<file path=ppt/slides/_rels/slide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5.xml"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519451" y="1"/>
            <a:ext cx="9144000" cy="1345810"/>
          </a:xfrm>
          <a:prstGeom prst="rect">
            <a:avLst/>
          </a:prstGeom>
          <a:noFill/>
          <a:ln/>
        </p:spPr>
        <p:txBody>
          <a:bodyPr wrap="square" lIns="0" tIns="0" rIns="0" bIns="0" rtlCol="0" anchor="t"/>
          <a:lstStyle/>
          <a:p>
            <a:pPr marL="0" indent="0">
              <a:lnSpc>
                <a:spcPts val="5550"/>
              </a:lnSpc>
              <a:buNone/>
            </a:pPr>
            <a:r>
              <a:rPr lang="en-US" sz="4000" b="1" kern="0" spc="-134" dirty="0">
                <a:solidFill>
                  <a:srgbClr val="000000"/>
                </a:solidFill>
                <a:latin typeface="Inter Bold" pitchFamily="34" charset="0"/>
                <a:ea typeface="Inter Bold" pitchFamily="34" charset="-122"/>
                <a:cs typeface="Inter Bold" pitchFamily="34" charset="-120"/>
              </a:rPr>
              <a:t>L’histoire </a:t>
            </a:r>
            <a:r>
              <a:rPr lang="en-US" sz="4000" b="1" kern="0" spc="-134" dirty="0" err="1">
                <a:solidFill>
                  <a:srgbClr val="000000"/>
                </a:solidFill>
                <a:latin typeface="Inter Bold" pitchFamily="34" charset="0"/>
                <a:ea typeface="Inter Bold" pitchFamily="34" charset="-122"/>
                <a:cs typeface="Inter Bold" pitchFamily="34" charset="-120"/>
              </a:rPr>
              <a:t>d’une</a:t>
            </a:r>
            <a:r>
              <a:rPr lang="en-US" sz="4000" b="1" kern="0" spc="-134" dirty="0">
                <a:solidFill>
                  <a:srgbClr val="000000"/>
                </a:solidFill>
                <a:latin typeface="Inter Bold" pitchFamily="34" charset="0"/>
                <a:ea typeface="Inter Bold" pitchFamily="34" charset="-122"/>
                <a:cs typeface="Inter Bold" pitchFamily="34" charset="-120"/>
              </a:rPr>
              <a:t> </a:t>
            </a:r>
            <a:r>
              <a:rPr lang="en-US" sz="4450" b="1" kern="0" spc="-134" dirty="0">
                <a:solidFill>
                  <a:srgbClr val="000000"/>
                </a:solidFill>
                <a:latin typeface="Inter Bold" pitchFamily="34" charset="0"/>
                <a:ea typeface="Inter Bold" pitchFamily="34" charset="-122"/>
                <a:cs typeface="Inter Bold" pitchFamily="34" charset="-120"/>
              </a:rPr>
              <a:t> Naissance !</a:t>
            </a:r>
            <a:endParaRPr lang="en-US" sz="4450" dirty="0"/>
          </a:p>
        </p:txBody>
      </p:sp>
      <p:sp>
        <p:nvSpPr>
          <p:cNvPr id="6" name="Text 3"/>
          <p:cNvSpPr/>
          <p:nvPr/>
        </p:nvSpPr>
        <p:spPr>
          <a:xfrm>
            <a:off x="6396871" y="6152555"/>
            <a:ext cx="129421"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FFFFFF"/>
                </a:solidFill>
                <a:latin typeface="Inter Medium" pitchFamily="34" charset="0"/>
                <a:ea typeface="Inter Medium" pitchFamily="34" charset="-122"/>
                <a:cs typeface="Inter Medium" pitchFamily="34" charset="-120"/>
              </a:rPr>
              <a:t>AG</a:t>
            </a:r>
            <a:endParaRPr lang="en-US" sz="750" dirty="0"/>
          </a:p>
        </p:txBody>
      </p:sp>
      <p:sp>
        <p:nvSpPr>
          <p:cNvPr id="7" name="Text 4"/>
          <p:cNvSpPr/>
          <p:nvPr/>
        </p:nvSpPr>
        <p:spPr>
          <a:xfrm flipH="1">
            <a:off x="11878248" y="7806690"/>
            <a:ext cx="2686050" cy="422910"/>
          </a:xfrm>
          <a:prstGeom prst="rect">
            <a:avLst/>
          </a:prstGeom>
          <a:solidFill>
            <a:schemeClr val="bg1"/>
          </a:solidFill>
          <a:ln>
            <a:solidFill>
              <a:schemeClr val="bg1"/>
            </a:solidFill>
          </a:ln>
        </p:spPr>
        <p:txBody>
          <a:bodyPr wrap="none" lIns="0" tIns="0" rIns="0" bIns="0" rtlCol="0" anchor="t"/>
          <a:lstStyle/>
          <a:p>
            <a:pPr marL="0" indent="0" algn="r">
              <a:lnSpc>
                <a:spcPts val="3100"/>
              </a:lnSpc>
              <a:buNone/>
            </a:pPr>
            <a:r>
              <a:rPr lang="en-US" sz="1600" kern="0" spc="-36" dirty="0">
                <a:solidFill>
                  <a:srgbClr val="272525"/>
                </a:solidFill>
                <a:latin typeface="Inter Bold" pitchFamily="34" charset="0"/>
                <a:ea typeface="Inter Bold" pitchFamily="34" charset="-122"/>
                <a:cs typeface="Inter Bold" pitchFamily="34" charset="-120"/>
              </a:rPr>
              <a:t> Abdoulaye GANAME</a:t>
            </a:r>
            <a:endParaRPr lang="en-US" sz="1600" dirty="0"/>
          </a:p>
        </p:txBody>
      </p:sp>
      <p:sp>
        <p:nvSpPr>
          <p:cNvPr id="9" name="ZoneTexte 8">
            <a:extLst>
              <a:ext uri="{FF2B5EF4-FFF2-40B4-BE49-F238E27FC236}">
                <a16:creationId xmlns:a16="http://schemas.microsoft.com/office/drawing/2014/main" id="{B12A1BB5-9573-2C81-B348-27214262FF3E}"/>
              </a:ext>
            </a:extLst>
          </p:cNvPr>
          <p:cNvSpPr txBox="1"/>
          <p:nvPr/>
        </p:nvSpPr>
        <p:spPr>
          <a:xfrm>
            <a:off x="5420298" y="826265"/>
            <a:ext cx="9144000" cy="4493538"/>
          </a:xfrm>
          <a:prstGeom prst="rect">
            <a:avLst/>
          </a:prstGeom>
          <a:noFill/>
        </p:spPr>
        <p:txBody>
          <a:bodyPr wrap="square">
            <a:spAutoFit/>
          </a:bodyPr>
          <a:lstStyle/>
          <a:p>
            <a:r>
              <a:rPr lang="fr-FR" sz="2200" dirty="0"/>
              <a:t>'En ce temps-là, l’empereur Auguste publia un édit qui ordonnait le recensement de tous les habitants de l’Empire. Ce recensement, le premier du genre, eut lieu à l’époque où Quirinius était gouverneur de la province de Syrie. Tout le monde allait se faire recenser, chacun dans la localité dont il était originaire. C’est ainsi que Joseph, lui aussi, partit de Nazareth et monta de la Galilée en Judée, à Bethléhem, la ville de David : il appartenait, en effet, à la famille de David. Il s’y rendit pour se faire recenser avec Marie, sa fiancée, qui attendait un enfant. Or, durant leur séjour à Bethléhem, arriva le moment où Marie devait accoucher. Elle mit au monde un fils : son premier-né. Elle lui mit des langes et le coucha dans une mangeoire parce qu’il n’y avait pas de place pour eux dans la pièce réservée aux hôtes. '</a:t>
            </a:r>
          </a:p>
          <a:p>
            <a:r>
              <a:rPr lang="fr-FR" sz="2200" dirty="0"/>
              <a:t>Luc 2:1-7</a:t>
            </a:r>
          </a:p>
          <a:p>
            <a:endParaRPr lang="fr-FR" sz="2200" dirty="0"/>
          </a:p>
        </p:txBody>
      </p:sp>
      <p:sp>
        <p:nvSpPr>
          <p:cNvPr id="5" name="ZoneTexte 4">
            <a:extLst>
              <a:ext uri="{FF2B5EF4-FFF2-40B4-BE49-F238E27FC236}">
                <a16:creationId xmlns:a16="http://schemas.microsoft.com/office/drawing/2014/main" id="{AEFB36AD-84B6-6300-8290-C8AABCF56193}"/>
              </a:ext>
            </a:extLst>
          </p:cNvPr>
          <p:cNvSpPr txBox="1"/>
          <p:nvPr/>
        </p:nvSpPr>
        <p:spPr>
          <a:xfrm>
            <a:off x="5502924" y="5629516"/>
            <a:ext cx="9127476" cy="1546577"/>
          </a:xfrm>
          <a:prstGeom prst="rect">
            <a:avLst/>
          </a:prstGeom>
          <a:noFill/>
        </p:spPr>
        <p:txBody>
          <a:bodyPr wrap="square" rtlCol="0">
            <a:spAutoFit/>
          </a:bodyPr>
          <a:lstStyle/>
          <a:p>
            <a:pPr marL="0" indent="0">
              <a:lnSpc>
                <a:spcPts val="2850"/>
              </a:lnSpc>
              <a:buNone/>
            </a:pPr>
            <a:r>
              <a:rPr lang="en-US" sz="2200" kern="0" spc="-36" dirty="0" err="1">
                <a:solidFill>
                  <a:srgbClr val="272525"/>
                </a:solidFill>
                <a:ea typeface="Inter"/>
                <a:cs typeface="Inter" pitchFamily="34" charset="-120"/>
              </a:rPr>
              <a:t>Explorons</a:t>
            </a:r>
            <a:r>
              <a:rPr lang="en-US" sz="2200" kern="0" spc="-36" dirty="0">
                <a:solidFill>
                  <a:srgbClr val="272525"/>
                </a:solidFill>
                <a:ea typeface="Inter"/>
                <a:cs typeface="Inter" pitchFamily="34" charset="-120"/>
              </a:rPr>
              <a:t> ensemble </a:t>
            </a:r>
            <a:r>
              <a:rPr lang="en-US" sz="2200" kern="0" spc="-36" dirty="0" err="1">
                <a:solidFill>
                  <a:srgbClr val="272525"/>
                </a:solidFill>
                <a:ea typeface="Inter"/>
                <a:cs typeface="Inter" pitchFamily="34" charset="-120"/>
              </a:rPr>
              <a:t>l'histoire</a:t>
            </a:r>
            <a:r>
              <a:rPr lang="en-US" sz="2200" kern="0" spc="-36" dirty="0">
                <a:solidFill>
                  <a:srgbClr val="272525"/>
                </a:solidFill>
                <a:ea typeface="Inter"/>
                <a:cs typeface="Inter" pitchFamily="34" charset="-120"/>
              </a:rPr>
              <a:t> extraordinaire de la naissance de </a:t>
            </a:r>
            <a:r>
              <a:rPr lang="en-US" sz="2200" kern="0" spc="-36" dirty="0" err="1">
                <a:solidFill>
                  <a:srgbClr val="272525"/>
                </a:solidFill>
                <a:ea typeface="Inter"/>
                <a:cs typeface="Inter" pitchFamily="34" charset="-120"/>
              </a:rPr>
              <a:t>Jésus</a:t>
            </a:r>
            <a:r>
              <a:rPr lang="en-US" sz="2200" kern="0" spc="-36" dirty="0">
                <a:solidFill>
                  <a:srgbClr val="272525"/>
                </a:solidFill>
                <a:ea typeface="Inter"/>
                <a:cs typeface="Inter" pitchFamily="34" charset="-120"/>
              </a:rPr>
              <a:t>, qui marque </a:t>
            </a:r>
            <a:r>
              <a:rPr lang="en-US" sz="2200" kern="0" spc="-36" dirty="0" err="1">
                <a:solidFill>
                  <a:srgbClr val="272525"/>
                </a:solidFill>
                <a:ea typeface="Inter"/>
                <a:cs typeface="Inter" pitchFamily="34" charset="-120"/>
              </a:rPr>
              <a:t>l'accomplissement</a:t>
            </a:r>
            <a:r>
              <a:rPr lang="en-US" sz="2200" kern="0" spc="-36" dirty="0">
                <a:solidFill>
                  <a:srgbClr val="272525"/>
                </a:solidFill>
                <a:ea typeface="Inter"/>
                <a:cs typeface="Inter" pitchFamily="34" charset="-120"/>
              </a:rPr>
              <a:t> des </a:t>
            </a:r>
            <a:r>
              <a:rPr lang="en-US" sz="2200" kern="0" spc="-36" dirty="0" err="1">
                <a:solidFill>
                  <a:srgbClr val="272525"/>
                </a:solidFill>
                <a:ea typeface="Inter"/>
                <a:cs typeface="Inter" pitchFamily="34" charset="-120"/>
              </a:rPr>
              <a:t>prophéties</a:t>
            </a:r>
            <a:r>
              <a:rPr lang="en-US" sz="2200" kern="0" spc="-36" dirty="0">
                <a:solidFill>
                  <a:srgbClr val="272525"/>
                </a:solidFill>
                <a:ea typeface="Inter"/>
                <a:cs typeface="Inter" pitchFamily="34" charset="-120"/>
              </a:rPr>
              <a:t> et le début </a:t>
            </a:r>
            <a:r>
              <a:rPr lang="en-US" sz="2200" kern="0" spc="-36" dirty="0" err="1">
                <a:solidFill>
                  <a:srgbClr val="272525"/>
                </a:solidFill>
                <a:ea typeface="Inter"/>
                <a:cs typeface="Inter" pitchFamily="34" charset="-120"/>
              </a:rPr>
              <a:t>d'une</a:t>
            </a:r>
            <a:r>
              <a:rPr lang="en-US" sz="2200" kern="0" spc="-36" dirty="0">
                <a:solidFill>
                  <a:srgbClr val="272525"/>
                </a:solidFill>
                <a:ea typeface="Inter"/>
                <a:cs typeface="Inter" pitchFamily="34" charset="-120"/>
              </a:rPr>
              <a:t> nouvelle </a:t>
            </a:r>
            <a:r>
              <a:rPr lang="en-US" sz="2200" kern="0" spc="-36" dirty="0" err="1">
                <a:solidFill>
                  <a:srgbClr val="272525"/>
                </a:solidFill>
                <a:ea typeface="Inter"/>
                <a:cs typeface="Inter" pitchFamily="34" charset="-120"/>
              </a:rPr>
              <a:t>ère</a:t>
            </a:r>
            <a:r>
              <a:rPr lang="en-US" sz="2200" kern="0" spc="-36" dirty="0">
                <a:solidFill>
                  <a:srgbClr val="272525"/>
                </a:solidFill>
                <a:ea typeface="Inter"/>
                <a:cs typeface="Inter" pitchFamily="34" charset="-120"/>
              </a:rPr>
              <a:t> spirituelle.</a:t>
            </a:r>
          </a:p>
          <a:p>
            <a:pPr marL="0" indent="0">
              <a:lnSpc>
                <a:spcPts val="2850"/>
              </a:lnSpc>
              <a:buNone/>
            </a:pPr>
            <a:r>
              <a:rPr lang="en-US" sz="2200" kern="0" spc="-36" dirty="0" err="1">
                <a:solidFill>
                  <a:srgbClr val="272525"/>
                </a:solidFill>
                <a:ea typeface="Inter"/>
                <a:cs typeface="Inter" pitchFamily="34" charset="-120"/>
              </a:rPr>
              <a:t>Découvrons</a:t>
            </a:r>
            <a:r>
              <a:rPr lang="en-US" sz="2200" kern="0" spc="-36" dirty="0">
                <a:solidFill>
                  <a:srgbClr val="272525"/>
                </a:solidFill>
                <a:ea typeface="Inter"/>
                <a:cs typeface="Inter" pitchFamily="34" charset="-120"/>
              </a:rPr>
              <a:t> comment Dieu a </a:t>
            </a:r>
            <a:r>
              <a:rPr lang="en-US" sz="2200" kern="0" spc="-36" dirty="0" err="1">
                <a:solidFill>
                  <a:srgbClr val="272525"/>
                </a:solidFill>
                <a:ea typeface="Inter"/>
                <a:cs typeface="Inter" pitchFamily="34" charset="-120"/>
              </a:rPr>
              <a:t>orchestré</a:t>
            </a:r>
            <a:r>
              <a:rPr lang="en-US" sz="2200" kern="0" spc="-36" dirty="0">
                <a:solidFill>
                  <a:srgbClr val="272525"/>
                </a:solidFill>
                <a:ea typeface="Inter"/>
                <a:cs typeface="Inter" pitchFamily="34" charset="-120"/>
              </a:rPr>
              <a:t> </a:t>
            </a:r>
            <a:r>
              <a:rPr lang="en-US" sz="2200" kern="0" spc="-36" dirty="0" err="1">
                <a:solidFill>
                  <a:srgbClr val="272525"/>
                </a:solidFill>
                <a:ea typeface="Inter"/>
                <a:cs typeface="Inter" pitchFamily="34" charset="-120"/>
              </a:rPr>
              <a:t>chaque</a:t>
            </a:r>
            <a:r>
              <a:rPr lang="en-US" sz="2200" kern="0" spc="-36" dirty="0">
                <a:solidFill>
                  <a:srgbClr val="272525"/>
                </a:solidFill>
                <a:ea typeface="Inter"/>
                <a:cs typeface="Inter" pitchFamily="34" charset="-120"/>
              </a:rPr>
              <a:t> </a:t>
            </a:r>
            <a:r>
              <a:rPr lang="en-US" sz="2200" kern="0" spc="-36" dirty="0" err="1">
                <a:solidFill>
                  <a:srgbClr val="272525"/>
                </a:solidFill>
                <a:ea typeface="Inter"/>
                <a:cs typeface="Inter" pitchFamily="34" charset="-120"/>
              </a:rPr>
              <a:t>détail</a:t>
            </a:r>
            <a:r>
              <a:rPr lang="en-US" sz="2200" kern="0" spc="-36" dirty="0">
                <a:solidFill>
                  <a:srgbClr val="272525"/>
                </a:solidFill>
                <a:ea typeface="Inter"/>
                <a:cs typeface="Inter" pitchFamily="34" charset="-120"/>
              </a:rPr>
              <a:t> pour </a:t>
            </a:r>
            <a:r>
              <a:rPr lang="en-US" sz="2200" kern="0" spc="-36" dirty="0" err="1">
                <a:solidFill>
                  <a:srgbClr val="272525"/>
                </a:solidFill>
                <a:ea typeface="Inter"/>
                <a:cs typeface="Inter" pitchFamily="34" charset="-120"/>
              </a:rPr>
              <a:t>réaliser</a:t>
            </a:r>
            <a:r>
              <a:rPr lang="en-US" sz="2200" kern="0" spc="-36" dirty="0">
                <a:solidFill>
                  <a:srgbClr val="272525"/>
                </a:solidFill>
                <a:ea typeface="Inter"/>
                <a:cs typeface="Inter" pitchFamily="34" charset="-120"/>
              </a:rPr>
              <a:t> son plan </a:t>
            </a:r>
            <a:r>
              <a:rPr lang="en-US" sz="2200" kern="0" spc="-36" dirty="0" err="1">
                <a:solidFill>
                  <a:srgbClr val="272525"/>
                </a:solidFill>
                <a:ea typeface="Inter"/>
                <a:cs typeface="Inter" pitchFamily="34" charset="-120"/>
              </a:rPr>
              <a:t>divin</a:t>
            </a:r>
            <a:r>
              <a:rPr lang="en-US" sz="2200" kern="0" spc="-36" dirty="0">
                <a:solidFill>
                  <a:srgbClr val="272525"/>
                </a:solidFill>
                <a:ea typeface="Inter"/>
                <a:cs typeface="Inter" pitchFamily="34" charset="-120"/>
              </a:rPr>
              <a:t>.</a:t>
            </a:r>
            <a:endParaRPr lang="en-US" sz="2200" dirty="0">
              <a:ea typeface="Inter"/>
            </a:endParaRPr>
          </a:p>
          <a:p>
            <a:endParaRPr lang="fr-FR" sz="2200" dirty="0">
              <a:ea typeface="In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22860" y="0"/>
            <a:ext cx="9121140" cy="900469"/>
          </a:xfrm>
          <a:prstGeom prst="rect">
            <a:avLst/>
          </a:prstGeom>
          <a:noFill/>
          <a:ln/>
        </p:spPr>
        <p:txBody>
          <a:bodyPr wrap="square" lIns="0" tIns="0" rIns="0" bIns="0" rtlCol="0" anchor="t"/>
          <a:lstStyle/>
          <a:p>
            <a:pPr marL="0" indent="0" algn="ctr">
              <a:lnSpc>
                <a:spcPts val="4750"/>
              </a:lnSpc>
              <a:buNone/>
            </a:pPr>
            <a:r>
              <a:rPr lang="en-US" sz="4000" b="1" kern="0" spc="-114" dirty="0">
                <a:solidFill>
                  <a:srgbClr val="000000"/>
                </a:solidFill>
                <a:latin typeface="Inter Bold" pitchFamily="34" charset="0"/>
                <a:ea typeface="Inter Bold" pitchFamily="34" charset="-122"/>
                <a:cs typeface="Inter Bold" pitchFamily="34" charset="-120"/>
              </a:rPr>
              <a:t>CONTEXTE</a:t>
            </a:r>
            <a:r>
              <a:rPr lang="en-US" sz="3800" b="1" kern="0" spc="-114" dirty="0">
                <a:solidFill>
                  <a:srgbClr val="000000"/>
                </a:solidFill>
                <a:latin typeface="Inter Bold" pitchFamily="34" charset="0"/>
                <a:ea typeface="Inter Bold" pitchFamily="34" charset="-122"/>
                <a:cs typeface="Inter Bold" pitchFamily="34" charset="-120"/>
              </a:rPr>
              <a:t> </a:t>
            </a:r>
            <a:endParaRPr lang="en-US" sz="3800" dirty="0"/>
          </a:p>
        </p:txBody>
      </p:sp>
      <p:sp>
        <p:nvSpPr>
          <p:cNvPr id="4" name="Shape 1"/>
          <p:cNvSpPr/>
          <p:nvPr/>
        </p:nvSpPr>
        <p:spPr>
          <a:xfrm flipH="1">
            <a:off x="910232" y="1083349"/>
            <a:ext cx="116444" cy="7333179"/>
          </a:xfrm>
          <a:prstGeom prst="roundRect">
            <a:avLst>
              <a:gd name="adj" fmla="val 355919"/>
            </a:avLst>
          </a:prstGeom>
          <a:solidFill>
            <a:srgbClr val="C0C1D7"/>
          </a:solidFill>
          <a:ln/>
        </p:spPr>
        <p:txBody>
          <a:bodyPr/>
          <a:lstStyle/>
          <a:p>
            <a:endParaRPr lang="fr-FR"/>
          </a:p>
        </p:txBody>
      </p:sp>
      <p:sp>
        <p:nvSpPr>
          <p:cNvPr id="5" name="Shape 2"/>
          <p:cNvSpPr/>
          <p:nvPr/>
        </p:nvSpPr>
        <p:spPr>
          <a:xfrm>
            <a:off x="1163479" y="1811774"/>
            <a:ext cx="677942" cy="22860"/>
          </a:xfrm>
          <a:prstGeom prst="roundRect">
            <a:avLst>
              <a:gd name="adj" fmla="val 355919"/>
            </a:avLst>
          </a:prstGeom>
          <a:solidFill>
            <a:srgbClr val="C0C1D7"/>
          </a:solidFill>
          <a:ln/>
        </p:spPr>
        <p:txBody>
          <a:bodyPr/>
          <a:lstStyle/>
          <a:p>
            <a:endParaRPr lang="fr-FR"/>
          </a:p>
        </p:txBody>
      </p:sp>
      <p:sp>
        <p:nvSpPr>
          <p:cNvPr id="6" name="Shape 3"/>
          <p:cNvSpPr/>
          <p:nvPr/>
        </p:nvSpPr>
        <p:spPr>
          <a:xfrm>
            <a:off x="750570" y="1571030"/>
            <a:ext cx="435769" cy="435769"/>
          </a:xfrm>
          <a:prstGeom prst="roundRect">
            <a:avLst>
              <a:gd name="adj" fmla="val 18671"/>
            </a:avLst>
          </a:prstGeom>
          <a:solidFill>
            <a:srgbClr val="DADBF1"/>
          </a:solidFill>
          <a:ln w="7620">
            <a:solidFill>
              <a:srgbClr val="C0C1D7"/>
            </a:solidFill>
            <a:prstDash val="solid"/>
          </a:ln>
        </p:spPr>
        <p:txBody>
          <a:bodyPr/>
          <a:lstStyle/>
          <a:p>
            <a:endParaRPr lang="fr-FR"/>
          </a:p>
        </p:txBody>
      </p:sp>
      <p:sp>
        <p:nvSpPr>
          <p:cNvPr id="7" name="Text 4"/>
          <p:cNvSpPr/>
          <p:nvPr/>
        </p:nvSpPr>
        <p:spPr>
          <a:xfrm>
            <a:off x="910114" y="1677829"/>
            <a:ext cx="116562" cy="290632"/>
          </a:xfrm>
          <a:prstGeom prst="rect">
            <a:avLst/>
          </a:prstGeom>
          <a:noFill/>
          <a:ln/>
        </p:spPr>
        <p:txBody>
          <a:bodyPr wrap="none" lIns="0" tIns="0" rIns="0" bIns="0" rtlCol="0" anchor="t"/>
          <a:lstStyle/>
          <a:p>
            <a:pPr marL="0" indent="0" algn="ctr">
              <a:lnSpc>
                <a:spcPts val="2250"/>
              </a:lnSpc>
              <a:buNone/>
            </a:pPr>
            <a:r>
              <a:rPr lang="en-US" sz="2250" b="1" kern="0" spc="-69" dirty="0">
                <a:solidFill>
                  <a:srgbClr val="272525"/>
                </a:solidFill>
                <a:latin typeface="Inter Bold" pitchFamily="34" charset="0"/>
                <a:ea typeface="Inter Bold" pitchFamily="34" charset="-122"/>
                <a:cs typeface="Inter Bold" pitchFamily="34" charset="-120"/>
              </a:rPr>
              <a:t>1</a:t>
            </a:r>
            <a:endParaRPr lang="en-US" sz="2250" dirty="0"/>
          </a:p>
        </p:txBody>
      </p:sp>
      <p:sp>
        <p:nvSpPr>
          <p:cNvPr id="8" name="Text 5"/>
          <p:cNvSpPr/>
          <p:nvPr/>
        </p:nvSpPr>
        <p:spPr>
          <a:xfrm>
            <a:off x="2033826" y="1581150"/>
            <a:ext cx="2421493" cy="302657"/>
          </a:xfrm>
          <a:prstGeom prst="rect">
            <a:avLst/>
          </a:prstGeom>
          <a:noFill/>
          <a:ln/>
        </p:spPr>
        <p:txBody>
          <a:bodyPr wrap="none" lIns="0" tIns="0" rIns="0" bIns="0" rtlCol="0" anchor="t"/>
          <a:lstStyle/>
          <a:p>
            <a:pPr marL="0" indent="0" algn="l">
              <a:lnSpc>
                <a:spcPts val="2350"/>
              </a:lnSpc>
              <a:buNone/>
            </a:pPr>
            <a:r>
              <a:rPr lang="en-US" sz="2400" b="1" kern="0" spc="-57" dirty="0">
                <a:solidFill>
                  <a:srgbClr val="272525"/>
                </a:solidFill>
                <a:latin typeface="Inter Bold" pitchFamily="34" charset="0"/>
                <a:ea typeface="Inter Bold" pitchFamily="34" charset="-122"/>
                <a:cs typeface="Inter Bold" pitchFamily="34" charset="-120"/>
              </a:rPr>
              <a:t>Prophétie de Michée</a:t>
            </a:r>
            <a:endParaRPr lang="en-US" sz="2400" dirty="0"/>
          </a:p>
        </p:txBody>
      </p:sp>
      <p:sp>
        <p:nvSpPr>
          <p:cNvPr id="9" name="Text 6"/>
          <p:cNvSpPr/>
          <p:nvPr/>
        </p:nvSpPr>
        <p:spPr>
          <a:xfrm>
            <a:off x="1163479" y="2022160"/>
            <a:ext cx="7980521" cy="883800"/>
          </a:xfrm>
          <a:prstGeom prst="rect">
            <a:avLst/>
          </a:prstGeom>
          <a:noFill/>
          <a:ln/>
        </p:spPr>
        <p:txBody>
          <a:bodyPr wrap="none" lIns="0" tIns="0" rIns="0" bIns="0" rtlCol="0" anchor="t"/>
          <a:lstStyle/>
          <a:p>
            <a:pPr marL="0" indent="0" algn="l">
              <a:lnSpc>
                <a:spcPts val="2400"/>
              </a:lnSpc>
              <a:buNone/>
            </a:pPr>
            <a:r>
              <a:rPr lang="en-US" sz="2200" kern="0" spc="-31" dirty="0">
                <a:solidFill>
                  <a:srgbClr val="272525"/>
                </a:solidFill>
                <a:latin typeface="Inter" pitchFamily="34" charset="0"/>
                <a:ea typeface="Inter" pitchFamily="34" charset="-122"/>
                <a:cs typeface="Inter" pitchFamily="34" charset="-120"/>
              </a:rPr>
              <a:t>Michée 5:1 annonce la naissance du Messie à Bethléem, ville de David</a:t>
            </a:r>
          </a:p>
          <a:p>
            <a:pPr>
              <a:lnSpc>
                <a:spcPts val="2400"/>
              </a:lnSpc>
            </a:pPr>
            <a:r>
              <a:rPr lang="fr-FR" sz="2000" b="1" i="1" dirty="0"/>
              <a:t>' Et toi, Bethléhem Ephrata , bien que tu sois petite parmi les villes de Juda, </a:t>
            </a:r>
          </a:p>
          <a:p>
            <a:pPr>
              <a:lnSpc>
                <a:spcPts val="2400"/>
              </a:lnSpc>
            </a:pPr>
            <a:r>
              <a:rPr lang="fr-FR" sz="2000" b="1" i="1" dirty="0"/>
              <a:t>de toi il sortira pour moi celui qui régnera sur Israël ! '</a:t>
            </a:r>
          </a:p>
        </p:txBody>
      </p:sp>
      <p:sp>
        <p:nvSpPr>
          <p:cNvPr id="10" name="Shape 7"/>
          <p:cNvSpPr/>
          <p:nvPr/>
        </p:nvSpPr>
        <p:spPr>
          <a:xfrm>
            <a:off x="1163479" y="3567470"/>
            <a:ext cx="677942" cy="22860"/>
          </a:xfrm>
          <a:prstGeom prst="roundRect">
            <a:avLst>
              <a:gd name="adj" fmla="val 355919"/>
            </a:avLst>
          </a:prstGeom>
          <a:solidFill>
            <a:srgbClr val="C0C1D7"/>
          </a:solidFill>
          <a:ln/>
        </p:spPr>
        <p:txBody>
          <a:bodyPr/>
          <a:lstStyle/>
          <a:p>
            <a:endParaRPr lang="fr-FR"/>
          </a:p>
        </p:txBody>
      </p:sp>
      <p:sp>
        <p:nvSpPr>
          <p:cNvPr id="11" name="Shape 8"/>
          <p:cNvSpPr/>
          <p:nvPr/>
        </p:nvSpPr>
        <p:spPr>
          <a:xfrm>
            <a:off x="750570" y="3361015"/>
            <a:ext cx="435769" cy="435769"/>
          </a:xfrm>
          <a:prstGeom prst="roundRect">
            <a:avLst>
              <a:gd name="adj" fmla="val 18671"/>
            </a:avLst>
          </a:prstGeom>
          <a:solidFill>
            <a:srgbClr val="DADBF1"/>
          </a:solidFill>
          <a:ln w="7620">
            <a:solidFill>
              <a:srgbClr val="C0C1D7"/>
            </a:solidFill>
            <a:prstDash val="solid"/>
          </a:ln>
        </p:spPr>
        <p:txBody>
          <a:bodyPr/>
          <a:lstStyle/>
          <a:p>
            <a:endParaRPr lang="fr-FR" dirty="0"/>
          </a:p>
        </p:txBody>
      </p:sp>
      <p:sp>
        <p:nvSpPr>
          <p:cNvPr id="12" name="Text 9"/>
          <p:cNvSpPr/>
          <p:nvPr/>
        </p:nvSpPr>
        <p:spPr>
          <a:xfrm>
            <a:off x="881301" y="3433524"/>
            <a:ext cx="174308" cy="290632"/>
          </a:xfrm>
          <a:prstGeom prst="rect">
            <a:avLst/>
          </a:prstGeom>
          <a:noFill/>
          <a:ln/>
        </p:spPr>
        <p:txBody>
          <a:bodyPr wrap="none" lIns="0" tIns="0" rIns="0" bIns="0" rtlCol="0" anchor="t"/>
          <a:lstStyle/>
          <a:p>
            <a:pPr marL="0" indent="0" algn="ctr">
              <a:lnSpc>
                <a:spcPts val="2250"/>
              </a:lnSpc>
              <a:buNone/>
            </a:pPr>
            <a:r>
              <a:rPr lang="en-US" sz="2250" b="1" kern="0" spc="-69" dirty="0">
                <a:solidFill>
                  <a:srgbClr val="272525"/>
                </a:solidFill>
                <a:latin typeface="Inter Bold" pitchFamily="34" charset="0"/>
                <a:ea typeface="Inter Bold" pitchFamily="34" charset="-122"/>
                <a:cs typeface="Inter Bold" pitchFamily="34" charset="-120"/>
              </a:rPr>
              <a:t>2</a:t>
            </a:r>
            <a:endParaRPr lang="en-US" sz="2250" dirty="0"/>
          </a:p>
        </p:txBody>
      </p:sp>
      <p:sp>
        <p:nvSpPr>
          <p:cNvPr id="13" name="Text 10"/>
          <p:cNvSpPr/>
          <p:nvPr/>
        </p:nvSpPr>
        <p:spPr>
          <a:xfrm>
            <a:off x="2033826" y="3336846"/>
            <a:ext cx="3172420" cy="302657"/>
          </a:xfrm>
          <a:prstGeom prst="rect">
            <a:avLst/>
          </a:prstGeom>
          <a:noFill/>
          <a:ln/>
        </p:spPr>
        <p:txBody>
          <a:bodyPr wrap="none" lIns="0" tIns="0" rIns="0" bIns="0" rtlCol="0" anchor="t"/>
          <a:lstStyle/>
          <a:p>
            <a:pPr marL="0" indent="0" algn="l">
              <a:lnSpc>
                <a:spcPts val="2350"/>
              </a:lnSpc>
              <a:buNone/>
            </a:pPr>
            <a:r>
              <a:rPr lang="en-US" sz="2400" b="1" kern="0" spc="-57" dirty="0">
                <a:solidFill>
                  <a:srgbClr val="272525"/>
                </a:solidFill>
                <a:latin typeface="Inter Bold" pitchFamily="34" charset="0"/>
                <a:ea typeface="Inter Bold" pitchFamily="34" charset="-122"/>
                <a:cs typeface="Inter Bold" pitchFamily="34" charset="-120"/>
              </a:rPr>
              <a:t>Accomplissement du Temps</a:t>
            </a:r>
            <a:endParaRPr lang="en-US" sz="2400" b="1" dirty="0"/>
          </a:p>
        </p:txBody>
      </p:sp>
      <p:sp>
        <p:nvSpPr>
          <p:cNvPr id="14" name="Text 11"/>
          <p:cNvSpPr/>
          <p:nvPr/>
        </p:nvSpPr>
        <p:spPr>
          <a:xfrm>
            <a:off x="1163479" y="3748040"/>
            <a:ext cx="7957660" cy="1187151"/>
          </a:xfrm>
          <a:prstGeom prst="rect">
            <a:avLst/>
          </a:prstGeom>
          <a:noFill/>
          <a:ln/>
        </p:spPr>
        <p:txBody>
          <a:bodyPr wrap="none" lIns="0" tIns="0" rIns="0" bIns="0" rtlCol="0" anchor="t"/>
          <a:lstStyle/>
          <a:p>
            <a:pPr marL="0" indent="0" algn="l">
              <a:lnSpc>
                <a:spcPts val="2400"/>
              </a:lnSpc>
              <a:buNone/>
            </a:pPr>
            <a:r>
              <a:rPr lang="en-US" sz="2200" kern="0" spc="-31" dirty="0">
                <a:solidFill>
                  <a:srgbClr val="272525"/>
                </a:solidFill>
                <a:latin typeface="Inter" pitchFamily="34" charset="0"/>
                <a:ea typeface="Inter" pitchFamily="34" charset="-122"/>
                <a:cs typeface="Inter" pitchFamily="34" charset="-120"/>
              </a:rPr>
              <a:t>Galates 4:4 révèle que le moment choisi par Dieu est arrivé.</a:t>
            </a:r>
          </a:p>
          <a:p>
            <a:pPr>
              <a:lnSpc>
                <a:spcPts val="2400"/>
              </a:lnSpc>
            </a:pPr>
            <a:r>
              <a:rPr lang="fr-FR" sz="2000" b="1" i="1" dirty="0"/>
              <a:t>'Mais, lorsque le moment fixé par Dieu est arrivé, il a envoyé son Fils, </a:t>
            </a:r>
          </a:p>
          <a:p>
            <a:pPr>
              <a:lnSpc>
                <a:spcPts val="2400"/>
              </a:lnSpc>
            </a:pPr>
            <a:r>
              <a:rPr lang="fr-FR" sz="2000" b="1" i="1" dirty="0"/>
              <a:t>né d’une femme et placé par sa naissance sous le régime de la Loi ' </a:t>
            </a:r>
          </a:p>
        </p:txBody>
      </p:sp>
      <p:sp>
        <p:nvSpPr>
          <p:cNvPr id="15" name="Shape 12"/>
          <p:cNvSpPr/>
          <p:nvPr/>
        </p:nvSpPr>
        <p:spPr>
          <a:xfrm>
            <a:off x="1163479" y="5231725"/>
            <a:ext cx="677942" cy="22860"/>
          </a:xfrm>
          <a:prstGeom prst="roundRect">
            <a:avLst>
              <a:gd name="adj" fmla="val 355919"/>
            </a:avLst>
          </a:prstGeom>
          <a:solidFill>
            <a:srgbClr val="C0C1D7"/>
          </a:solidFill>
          <a:ln/>
        </p:spPr>
        <p:txBody>
          <a:bodyPr/>
          <a:lstStyle/>
          <a:p>
            <a:endParaRPr lang="fr-FR"/>
          </a:p>
        </p:txBody>
      </p:sp>
      <p:sp>
        <p:nvSpPr>
          <p:cNvPr id="16" name="Shape 13"/>
          <p:cNvSpPr/>
          <p:nvPr/>
        </p:nvSpPr>
        <p:spPr>
          <a:xfrm>
            <a:off x="750570" y="5025271"/>
            <a:ext cx="435769" cy="435769"/>
          </a:xfrm>
          <a:prstGeom prst="roundRect">
            <a:avLst>
              <a:gd name="adj" fmla="val 18671"/>
            </a:avLst>
          </a:prstGeom>
          <a:solidFill>
            <a:srgbClr val="DADBF1"/>
          </a:solidFill>
          <a:ln w="7620">
            <a:solidFill>
              <a:srgbClr val="C0C1D7"/>
            </a:solidFill>
            <a:prstDash val="solid"/>
          </a:ln>
        </p:spPr>
        <p:txBody>
          <a:bodyPr/>
          <a:lstStyle/>
          <a:p>
            <a:endParaRPr lang="fr-FR"/>
          </a:p>
        </p:txBody>
      </p:sp>
      <p:sp>
        <p:nvSpPr>
          <p:cNvPr id="17" name="Text 14"/>
          <p:cNvSpPr/>
          <p:nvPr/>
        </p:nvSpPr>
        <p:spPr>
          <a:xfrm>
            <a:off x="879038" y="5097780"/>
            <a:ext cx="178832" cy="290632"/>
          </a:xfrm>
          <a:prstGeom prst="rect">
            <a:avLst/>
          </a:prstGeom>
          <a:noFill/>
          <a:ln/>
        </p:spPr>
        <p:txBody>
          <a:bodyPr wrap="none" lIns="0" tIns="0" rIns="0" bIns="0" rtlCol="0" anchor="t"/>
          <a:lstStyle/>
          <a:p>
            <a:pPr marL="0" indent="0" algn="ctr">
              <a:lnSpc>
                <a:spcPts val="2250"/>
              </a:lnSpc>
              <a:buNone/>
            </a:pPr>
            <a:r>
              <a:rPr lang="en-US" sz="2250" b="1" kern="0" spc="-69" dirty="0">
                <a:solidFill>
                  <a:srgbClr val="272525"/>
                </a:solidFill>
                <a:latin typeface="Inter Bold" pitchFamily="34" charset="0"/>
                <a:ea typeface="Inter Bold" pitchFamily="34" charset="-122"/>
                <a:cs typeface="Inter Bold" pitchFamily="34" charset="-120"/>
              </a:rPr>
              <a:t>3</a:t>
            </a:r>
            <a:endParaRPr lang="en-US" sz="2250" dirty="0"/>
          </a:p>
        </p:txBody>
      </p:sp>
      <p:sp>
        <p:nvSpPr>
          <p:cNvPr id="18" name="Text 15"/>
          <p:cNvSpPr/>
          <p:nvPr/>
        </p:nvSpPr>
        <p:spPr>
          <a:xfrm>
            <a:off x="2033826" y="5097780"/>
            <a:ext cx="2743081" cy="302657"/>
          </a:xfrm>
          <a:prstGeom prst="rect">
            <a:avLst/>
          </a:prstGeom>
          <a:noFill/>
          <a:ln/>
        </p:spPr>
        <p:txBody>
          <a:bodyPr wrap="none" lIns="0" tIns="0" rIns="0" bIns="0" rtlCol="0" anchor="t"/>
          <a:lstStyle/>
          <a:p>
            <a:pPr marL="0" indent="0" algn="l">
              <a:lnSpc>
                <a:spcPts val="2350"/>
              </a:lnSpc>
              <a:buNone/>
            </a:pPr>
            <a:r>
              <a:rPr lang="en-US" sz="2400" b="1" kern="0" spc="-57" dirty="0">
                <a:solidFill>
                  <a:srgbClr val="272525"/>
                </a:solidFill>
                <a:latin typeface="Inter Bold" pitchFamily="34" charset="0"/>
                <a:ea typeface="Inter Bold" pitchFamily="34" charset="-122"/>
                <a:cs typeface="Inter Bold" pitchFamily="34" charset="-120"/>
              </a:rPr>
              <a:t>Recensement d'Auguste</a:t>
            </a:r>
            <a:endParaRPr lang="en-US" sz="2400" dirty="0"/>
          </a:p>
        </p:txBody>
      </p:sp>
      <p:sp>
        <p:nvSpPr>
          <p:cNvPr id="19" name="Text 16"/>
          <p:cNvSpPr/>
          <p:nvPr/>
        </p:nvSpPr>
        <p:spPr>
          <a:xfrm>
            <a:off x="1186338" y="5489967"/>
            <a:ext cx="7403783" cy="1121687"/>
          </a:xfrm>
          <a:prstGeom prst="rect">
            <a:avLst/>
          </a:prstGeom>
          <a:noFill/>
          <a:ln/>
        </p:spPr>
        <p:txBody>
          <a:bodyPr wrap="square" lIns="0" tIns="0" rIns="0" bIns="0" rtlCol="0" anchor="t"/>
          <a:lstStyle/>
          <a:p>
            <a:pPr>
              <a:lnSpc>
                <a:spcPts val="2400"/>
              </a:lnSpc>
            </a:pPr>
            <a:r>
              <a:rPr lang="fr-FR" sz="2200" dirty="0"/>
              <a:t>L'empereur ordonne un recensement, conduisant Joseph et Marie à Bethléem.</a:t>
            </a:r>
          </a:p>
          <a:p>
            <a:pPr marL="0" indent="0" algn="l">
              <a:lnSpc>
                <a:spcPts val="2400"/>
              </a:lnSpc>
              <a:buNone/>
            </a:pPr>
            <a:endParaRPr lang="en-US" sz="2000" dirty="0"/>
          </a:p>
        </p:txBody>
      </p:sp>
      <p:sp>
        <p:nvSpPr>
          <p:cNvPr id="20" name="Shape 17"/>
          <p:cNvSpPr/>
          <p:nvPr/>
        </p:nvSpPr>
        <p:spPr>
          <a:xfrm>
            <a:off x="1163479" y="6851571"/>
            <a:ext cx="677942" cy="22860"/>
          </a:xfrm>
          <a:prstGeom prst="roundRect">
            <a:avLst>
              <a:gd name="adj" fmla="val 355919"/>
            </a:avLst>
          </a:prstGeom>
          <a:solidFill>
            <a:srgbClr val="C0C1D7"/>
          </a:solidFill>
          <a:ln/>
        </p:spPr>
        <p:txBody>
          <a:bodyPr/>
          <a:lstStyle/>
          <a:p>
            <a:endParaRPr lang="fr-FR"/>
          </a:p>
        </p:txBody>
      </p:sp>
      <p:sp>
        <p:nvSpPr>
          <p:cNvPr id="21" name="Shape 18"/>
          <p:cNvSpPr/>
          <p:nvPr/>
        </p:nvSpPr>
        <p:spPr>
          <a:xfrm>
            <a:off x="750570" y="6645116"/>
            <a:ext cx="435769" cy="435769"/>
          </a:xfrm>
          <a:prstGeom prst="roundRect">
            <a:avLst>
              <a:gd name="adj" fmla="val 18671"/>
            </a:avLst>
          </a:prstGeom>
          <a:solidFill>
            <a:srgbClr val="DADBF1"/>
          </a:solidFill>
          <a:ln w="7620">
            <a:solidFill>
              <a:srgbClr val="C0C1D7"/>
            </a:solidFill>
            <a:prstDash val="solid"/>
          </a:ln>
        </p:spPr>
        <p:txBody>
          <a:bodyPr/>
          <a:lstStyle/>
          <a:p>
            <a:endParaRPr lang="fr-FR"/>
          </a:p>
        </p:txBody>
      </p:sp>
      <p:sp>
        <p:nvSpPr>
          <p:cNvPr id="22" name="Text 19"/>
          <p:cNvSpPr/>
          <p:nvPr/>
        </p:nvSpPr>
        <p:spPr>
          <a:xfrm>
            <a:off x="874514" y="6717625"/>
            <a:ext cx="187762" cy="290632"/>
          </a:xfrm>
          <a:prstGeom prst="rect">
            <a:avLst/>
          </a:prstGeom>
          <a:noFill/>
          <a:ln/>
        </p:spPr>
        <p:txBody>
          <a:bodyPr wrap="none" lIns="0" tIns="0" rIns="0" bIns="0" rtlCol="0" anchor="t"/>
          <a:lstStyle/>
          <a:p>
            <a:pPr marL="0" indent="0" algn="ctr">
              <a:lnSpc>
                <a:spcPts val="2250"/>
              </a:lnSpc>
              <a:buNone/>
            </a:pPr>
            <a:r>
              <a:rPr lang="en-US" sz="2250" b="1" kern="0" spc="-69" dirty="0">
                <a:solidFill>
                  <a:srgbClr val="272525"/>
                </a:solidFill>
                <a:latin typeface="Inter Bold" pitchFamily="34" charset="0"/>
                <a:ea typeface="Inter Bold" pitchFamily="34" charset="-122"/>
                <a:cs typeface="Inter Bold" pitchFamily="34" charset="-120"/>
              </a:rPr>
              <a:t>4</a:t>
            </a:r>
            <a:endParaRPr lang="en-US" sz="2250" dirty="0"/>
          </a:p>
        </p:txBody>
      </p:sp>
      <p:sp>
        <p:nvSpPr>
          <p:cNvPr id="23" name="Text 20"/>
          <p:cNvSpPr/>
          <p:nvPr/>
        </p:nvSpPr>
        <p:spPr>
          <a:xfrm>
            <a:off x="2033826" y="6723102"/>
            <a:ext cx="2468761" cy="302657"/>
          </a:xfrm>
          <a:prstGeom prst="rect">
            <a:avLst/>
          </a:prstGeom>
          <a:noFill/>
          <a:ln/>
        </p:spPr>
        <p:txBody>
          <a:bodyPr wrap="none" lIns="0" tIns="0" rIns="0" bIns="0" rtlCol="0" anchor="t"/>
          <a:lstStyle/>
          <a:p>
            <a:pPr marL="0" indent="0" algn="l">
              <a:lnSpc>
                <a:spcPts val="2350"/>
              </a:lnSpc>
              <a:buNone/>
            </a:pPr>
            <a:r>
              <a:rPr lang="en-US" sz="2400" b="1" kern="0" spc="-57" dirty="0">
                <a:solidFill>
                  <a:srgbClr val="272525"/>
                </a:solidFill>
                <a:latin typeface="Inter Bold" pitchFamily="34" charset="0"/>
                <a:ea typeface="Inter Bold" pitchFamily="34" charset="-122"/>
                <a:cs typeface="Inter Bold" pitchFamily="34" charset="-120"/>
              </a:rPr>
              <a:t>Naissance à Bethléem</a:t>
            </a:r>
            <a:endParaRPr lang="en-US" sz="2400" dirty="0"/>
          </a:p>
        </p:txBody>
      </p:sp>
      <p:sp>
        <p:nvSpPr>
          <p:cNvPr id="24" name="Text 21"/>
          <p:cNvSpPr/>
          <p:nvPr/>
        </p:nvSpPr>
        <p:spPr>
          <a:xfrm>
            <a:off x="1186338" y="7137207"/>
            <a:ext cx="6432233" cy="309920"/>
          </a:xfrm>
          <a:prstGeom prst="rect">
            <a:avLst/>
          </a:prstGeom>
          <a:noFill/>
          <a:ln/>
        </p:spPr>
        <p:txBody>
          <a:bodyPr wrap="none" lIns="0" tIns="0" rIns="0" bIns="0" rtlCol="0" anchor="t"/>
          <a:lstStyle/>
          <a:p>
            <a:pPr marL="0" indent="0" algn="l">
              <a:lnSpc>
                <a:spcPts val="2400"/>
              </a:lnSpc>
              <a:buNone/>
            </a:pPr>
            <a:r>
              <a:rPr lang="en-US" sz="2200" kern="0" spc="-31" dirty="0">
                <a:solidFill>
                  <a:srgbClr val="272525"/>
                </a:solidFill>
                <a:latin typeface="Inter" pitchFamily="34" charset="0"/>
                <a:ea typeface="Inter" pitchFamily="34" charset="-122"/>
                <a:cs typeface="Inter" pitchFamily="34" charset="-120"/>
              </a:rPr>
              <a:t>Jésus naît, accomplissant la prophétie dans des circonstances humbles.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 fill="hold"/>
                                        <p:tgtEl>
                                          <p:spTgt spid="13"/>
                                        </p:tgtEl>
                                        <p:attrNameLst>
                                          <p:attrName>ppt_w</p:attrName>
                                        </p:attrNameLst>
                                      </p:cBhvr>
                                      <p:tavLst>
                                        <p:tav tm="0">
                                          <p:val>
                                            <p:fltVal val="0"/>
                                          </p:val>
                                        </p:tav>
                                        <p:tav tm="100000">
                                          <p:val>
                                            <p:strVal val="#ppt_w"/>
                                          </p:val>
                                        </p:tav>
                                      </p:tavLst>
                                    </p:anim>
                                    <p:anim calcmode="lin" valueType="num">
                                      <p:cBhvr>
                                        <p:cTn id="32" dur="10" fill="hold"/>
                                        <p:tgtEl>
                                          <p:spTgt spid="13"/>
                                        </p:tgtEl>
                                        <p:attrNameLst>
                                          <p:attrName>ppt_h</p:attrName>
                                        </p:attrNameLst>
                                      </p:cBhvr>
                                      <p:tavLst>
                                        <p:tav tm="0">
                                          <p:val>
                                            <p:fltVal val="0"/>
                                          </p:val>
                                        </p:tav>
                                        <p:tav tm="100000">
                                          <p:val>
                                            <p:strVal val="#ppt_h"/>
                                          </p:val>
                                        </p:tav>
                                      </p:tavLst>
                                    </p:anim>
                                    <p:animEffect transition="in" filter="fade">
                                      <p:cBhvr>
                                        <p:cTn id="33" dur="10"/>
                                        <p:tgtEl>
                                          <p:spTgt spid="1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0" y="0"/>
            <a:ext cx="9144000" cy="1080135"/>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                       I - RECENSÉS</a:t>
            </a:r>
            <a:endParaRPr lang="en-US" sz="4450" dirty="0"/>
          </a:p>
        </p:txBody>
      </p:sp>
      <p:sp>
        <p:nvSpPr>
          <p:cNvPr id="5" name="Text 2"/>
          <p:cNvSpPr/>
          <p:nvPr/>
        </p:nvSpPr>
        <p:spPr>
          <a:xfrm>
            <a:off x="504272" y="1368473"/>
            <a:ext cx="3569683" cy="384691"/>
          </a:xfrm>
          <a:prstGeom prst="rect">
            <a:avLst/>
          </a:prstGeom>
          <a:noFill/>
          <a:ln/>
        </p:spPr>
        <p:txBody>
          <a:bodyPr wrap="none" lIns="0" tIns="0" rIns="0" bIns="0" rtlCol="0" anchor="t"/>
          <a:lstStyle/>
          <a:p>
            <a:pPr marL="0" indent="0">
              <a:lnSpc>
                <a:spcPts val="2750"/>
              </a:lnSpc>
              <a:buNone/>
            </a:pPr>
            <a:endParaRPr lang="en-US" sz="2400" dirty="0"/>
          </a:p>
        </p:txBody>
      </p:sp>
      <p:sp>
        <p:nvSpPr>
          <p:cNvPr id="8" name="Text 5"/>
          <p:cNvSpPr/>
          <p:nvPr/>
        </p:nvSpPr>
        <p:spPr>
          <a:xfrm>
            <a:off x="4308389" y="1368473"/>
            <a:ext cx="3430429" cy="943094"/>
          </a:xfrm>
          <a:prstGeom prst="rect">
            <a:avLst/>
          </a:prstGeom>
          <a:noFill/>
          <a:ln/>
        </p:spPr>
        <p:txBody>
          <a:bodyPr wrap="square" lIns="0" tIns="0" rIns="0" bIns="0" rtlCol="0" anchor="t"/>
          <a:lstStyle/>
          <a:p>
            <a:pPr marL="0" indent="0">
              <a:lnSpc>
                <a:spcPts val="2750"/>
              </a:lnSpc>
              <a:buNone/>
            </a:pPr>
            <a:endParaRPr lang="en-US" sz="2200" dirty="0"/>
          </a:p>
        </p:txBody>
      </p:sp>
      <p:sp>
        <p:nvSpPr>
          <p:cNvPr id="9" name="Text 6"/>
          <p:cNvSpPr/>
          <p:nvPr/>
        </p:nvSpPr>
        <p:spPr>
          <a:xfrm>
            <a:off x="4308389" y="1753164"/>
            <a:ext cx="3430429" cy="1783199"/>
          </a:xfrm>
          <a:prstGeom prst="rect">
            <a:avLst/>
          </a:prstGeom>
          <a:noFill/>
          <a:ln/>
        </p:spPr>
        <p:txBody>
          <a:bodyPr wrap="square" lIns="0" tIns="0" rIns="0" bIns="0" rtlCol="0" anchor="t"/>
          <a:lstStyle/>
          <a:p>
            <a:pPr marL="0" indent="0">
              <a:buNone/>
            </a:pPr>
            <a:endParaRPr lang="en-US" sz="1750" kern="0" spc="-36" dirty="0">
              <a:solidFill>
                <a:srgbClr val="272525"/>
              </a:solidFill>
              <a:latin typeface="Inter" pitchFamily="34" charset="0"/>
              <a:ea typeface="Inter" pitchFamily="34" charset="-122"/>
              <a:cs typeface="Inter" pitchFamily="34" charset="-120"/>
            </a:endParaRPr>
          </a:p>
        </p:txBody>
      </p:sp>
      <p:sp>
        <p:nvSpPr>
          <p:cNvPr id="11" name="Text 8"/>
          <p:cNvSpPr/>
          <p:nvPr/>
        </p:nvSpPr>
        <p:spPr>
          <a:xfrm>
            <a:off x="651146" y="4232045"/>
            <a:ext cx="3195995" cy="708660"/>
          </a:xfrm>
          <a:prstGeom prst="rect">
            <a:avLst/>
          </a:prstGeom>
          <a:noFill/>
          <a:ln/>
        </p:spPr>
        <p:txBody>
          <a:bodyPr wrap="square" lIns="0" tIns="0" rIns="0" bIns="0" rtlCol="0" anchor="t"/>
          <a:lstStyle/>
          <a:p>
            <a:pPr marL="0" indent="0">
              <a:lnSpc>
                <a:spcPts val="2750"/>
              </a:lnSpc>
              <a:buNone/>
            </a:pPr>
            <a:endParaRPr lang="en-US" sz="2200" dirty="0"/>
          </a:p>
        </p:txBody>
      </p:sp>
      <p:sp>
        <p:nvSpPr>
          <p:cNvPr id="12" name="Text 9"/>
          <p:cNvSpPr/>
          <p:nvPr/>
        </p:nvSpPr>
        <p:spPr>
          <a:xfrm>
            <a:off x="651146" y="5076794"/>
            <a:ext cx="3195995" cy="725805"/>
          </a:xfrm>
          <a:prstGeom prst="rect">
            <a:avLst/>
          </a:prstGeom>
          <a:noFill/>
          <a:ln/>
        </p:spPr>
        <p:txBody>
          <a:bodyPr wrap="square" lIns="0" tIns="0" rIns="0" bIns="0" rtlCol="0" anchor="t"/>
          <a:lstStyle/>
          <a:p>
            <a:pPr marL="0" indent="0">
              <a:lnSpc>
                <a:spcPts val="2850"/>
              </a:lnSpc>
              <a:buNone/>
            </a:pPr>
            <a:endParaRPr lang="en-US" sz="1750" dirty="0"/>
          </a:p>
        </p:txBody>
      </p:sp>
      <p:sp>
        <p:nvSpPr>
          <p:cNvPr id="13" name="Shape 10"/>
          <p:cNvSpPr/>
          <p:nvPr/>
        </p:nvSpPr>
        <p:spPr>
          <a:xfrm>
            <a:off x="158672" y="4167060"/>
            <a:ext cx="4230447" cy="3346401"/>
          </a:xfrm>
          <a:prstGeom prst="roundRect">
            <a:avLst>
              <a:gd name="adj" fmla="val 17125"/>
            </a:avLst>
          </a:prstGeom>
          <a:solidFill>
            <a:srgbClr val="DADBF1"/>
          </a:solidFill>
          <a:ln w="7620">
            <a:solidFill>
              <a:srgbClr val="C0C1D7"/>
            </a:solidFill>
            <a:prstDash val="solid"/>
          </a:ln>
        </p:spPr>
        <p:txBody>
          <a:bodyPr/>
          <a:lstStyle/>
          <a:p>
            <a:r>
              <a:rPr lang="fr-FR" sz="2400" b="1" dirty="0">
                <a:ea typeface="Inter"/>
              </a:rPr>
              <a:t>Récensés pour la vie</a:t>
            </a:r>
          </a:p>
          <a:p>
            <a:endParaRPr lang="fr-FR" sz="1000" dirty="0"/>
          </a:p>
          <a:p>
            <a:r>
              <a:rPr lang="fr-FR" sz="2000" i="1" dirty="0"/>
              <a:t>« Le voleur vient seulement pour voler, pour tuer et pour détruire. Moi, je suis venu afin que les hommes aient la vie, une vie abondante. »</a:t>
            </a:r>
          </a:p>
          <a:p>
            <a:r>
              <a:rPr lang="fr-FR" sz="2000" dirty="0"/>
              <a:t>Jean 10:10</a:t>
            </a:r>
          </a:p>
          <a:p>
            <a:endParaRPr lang="fr-FR" dirty="0"/>
          </a:p>
        </p:txBody>
      </p:sp>
      <p:sp>
        <p:nvSpPr>
          <p:cNvPr id="14" name="Text 11"/>
          <p:cNvSpPr/>
          <p:nvPr/>
        </p:nvSpPr>
        <p:spPr>
          <a:xfrm>
            <a:off x="4308389" y="3709565"/>
            <a:ext cx="3647533" cy="742407"/>
          </a:xfrm>
          <a:prstGeom prst="rect">
            <a:avLst/>
          </a:prstGeom>
          <a:noFill/>
          <a:ln/>
        </p:spPr>
        <p:txBody>
          <a:bodyPr wrap="none" lIns="0" tIns="0" rIns="0" bIns="0" rtlCol="0" anchor="t"/>
          <a:lstStyle/>
          <a:p>
            <a:pPr marL="0" indent="0">
              <a:lnSpc>
                <a:spcPts val="2750"/>
              </a:lnSpc>
              <a:buNone/>
            </a:pPr>
            <a:endParaRPr lang="en-US" sz="2400" b="1" dirty="0"/>
          </a:p>
        </p:txBody>
      </p:sp>
      <p:sp>
        <p:nvSpPr>
          <p:cNvPr id="15" name="Text 12"/>
          <p:cNvSpPr/>
          <p:nvPr/>
        </p:nvSpPr>
        <p:spPr>
          <a:xfrm>
            <a:off x="4249303" y="4232046"/>
            <a:ext cx="3665339" cy="1570554"/>
          </a:xfrm>
          <a:prstGeom prst="rect">
            <a:avLst/>
          </a:prstGeom>
          <a:noFill/>
          <a:ln/>
        </p:spPr>
        <p:txBody>
          <a:bodyPr wrap="square" lIns="0" tIns="0" rIns="0" bIns="0" rtlCol="0" anchor="t"/>
          <a:lstStyle/>
          <a:p>
            <a:pPr marL="0" indent="0">
              <a:lnSpc>
                <a:spcPts val="2850"/>
              </a:lnSpc>
              <a:buNone/>
            </a:pPr>
            <a:endParaRPr lang="en-US" sz="1750" dirty="0"/>
          </a:p>
        </p:txBody>
      </p:sp>
      <p:sp>
        <p:nvSpPr>
          <p:cNvPr id="6" name="Shape 10">
            <a:extLst>
              <a:ext uri="{FF2B5EF4-FFF2-40B4-BE49-F238E27FC236}">
                <a16:creationId xmlns:a16="http://schemas.microsoft.com/office/drawing/2014/main" id="{17F2FBC9-C2E7-1C1F-72D7-704218962007}"/>
              </a:ext>
            </a:extLst>
          </p:cNvPr>
          <p:cNvSpPr/>
          <p:nvPr/>
        </p:nvSpPr>
        <p:spPr>
          <a:xfrm>
            <a:off x="232437" y="1037136"/>
            <a:ext cx="4230447" cy="2849064"/>
          </a:xfrm>
          <a:prstGeom prst="roundRect">
            <a:avLst>
              <a:gd name="adj" fmla="val 17125"/>
            </a:avLst>
          </a:prstGeom>
          <a:solidFill>
            <a:srgbClr val="DADBF1"/>
          </a:solidFill>
          <a:ln w="7620">
            <a:solidFill>
              <a:srgbClr val="C0C1D7"/>
            </a:solidFill>
            <a:prstDash val="solid"/>
          </a:ln>
        </p:spPr>
        <p:txBody>
          <a:bodyPr/>
          <a:lstStyle/>
          <a:p>
            <a:pPr lvl="0">
              <a:lnSpc>
                <a:spcPts val="2750"/>
              </a:lnSpc>
            </a:pPr>
            <a:r>
              <a:rPr lang="en-US" sz="2400" b="1" kern="0" spc="-67" dirty="0" err="1">
                <a:solidFill>
                  <a:srgbClr val="272525"/>
                </a:solidFill>
                <a:ea typeface="Inter"/>
              </a:rPr>
              <a:t>Récensés</a:t>
            </a:r>
            <a:r>
              <a:rPr lang="en-US" sz="2400" b="1" kern="0" spc="-67" dirty="0">
                <a:solidFill>
                  <a:srgbClr val="272525"/>
                </a:solidFill>
                <a:ea typeface="Inter"/>
              </a:rPr>
              <a:t> </a:t>
            </a:r>
            <a:r>
              <a:rPr lang="en-US" sz="2400" b="1" kern="0" spc="-67" dirty="0">
                <a:solidFill>
                  <a:srgbClr val="272525"/>
                </a:solidFill>
                <a:ea typeface="Inter"/>
                <a:cs typeface="Calibri Light" panose="020F0302020204030204" pitchFamily="34" charset="0"/>
              </a:rPr>
              <a:t>pour</a:t>
            </a:r>
            <a:r>
              <a:rPr lang="en-US" sz="2400" b="1" kern="0" spc="-67" dirty="0">
                <a:solidFill>
                  <a:srgbClr val="272525"/>
                </a:solidFill>
                <a:ea typeface="Inter"/>
              </a:rPr>
              <a:t> Dieu</a:t>
            </a:r>
            <a:endParaRPr lang="en-US" sz="2400" dirty="0">
              <a:solidFill>
                <a:prstClr val="black"/>
              </a:solidFill>
              <a:ea typeface="Inter"/>
            </a:endParaRPr>
          </a:p>
          <a:p>
            <a:endParaRPr lang="fr-FR" sz="1000" i="1" kern="0" spc="-36" dirty="0">
              <a:solidFill>
                <a:srgbClr val="272525"/>
              </a:solidFill>
              <a:ea typeface="Inter" pitchFamily="34" charset="-122"/>
              <a:cs typeface="Inter" pitchFamily="34" charset="-120"/>
            </a:endParaRPr>
          </a:p>
          <a:p>
            <a:r>
              <a:rPr lang="fr-FR" sz="2000" i="1" kern="0" spc="-36" dirty="0">
                <a:solidFill>
                  <a:srgbClr val="272525"/>
                </a:solidFill>
                <a:ea typeface="Inter" pitchFamily="34" charset="-122"/>
                <a:cs typeface="Inter" pitchFamily="34" charset="-120"/>
              </a:rPr>
              <a:t>Dieu vous a choisis, il veut que vous soyez à lui et il vous aime. Donc, faites-vous un cœur plein de tendresse et de pitié, un cœur simple, doux, patient » Col 3.12</a:t>
            </a:r>
            <a:endParaRPr lang="fr-FR" sz="2000" kern="0" spc="-36" dirty="0">
              <a:solidFill>
                <a:srgbClr val="272525"/>
              </a:solidFill>
              <a:ea typeface="Inter" pitchFamily="34" charset="-122"/>
              <a:cs typeface="Inter" pitchFamily="34" charset="-120"/>
            </a:endParaRPr>
          </a:p>
          <a:p>
            <a:endParaRPr lang="fr-FR" dirty="0"/>
          </a:p>
        </p:txBody>
      </p:sp>
      <p:sp>
        <p:nvSpPr>
          <p:cNvPr id="10" name="Shape 10">
            <a:extLst>
              <a:ext uri="{FF2B5EF4-FFF2-40B4-BE49-F238E27FC236}">
                <a16:creationId xmlns:a16="http://schemas.microsoft.com/office/drawing/2014/main" id="{A3153397-4777-5D55-3FBB-D711BD625B89}"/>
              </a:ext>
            </a:extLst>
          </p:cNvPr>
          <p:cNvSpPr/>
          <p:nvPr/>
        </p:nvSpPr>
        <p:spPr>
          <a:xfrm>
            <a:off x="4776393" y="1087612"/>
            <a:ext cx="4171922" cy="2798588"/>
          </a:xfrm>
          <a:prstGeom prst="roundRect">
            <a:avLst>
              <a:gd name="adj" fmla="val 17125"/>
            </a:avLst>
          </a:prstGeom>
          <a:solidFill>
            <a:srgbClr val="DADBF1"/>
          </a:solidFill>
          <a:ln w="7620">
            <a:solidFill>
              <a:srgbClr val="C0C1D7"/>
            </a:solidFill>
            <a:prstDash val="solid"/>
          </a:ln>
        </p:spPr>
        <p:txBody>
          <a:bodyPr/>
          <a:lstStyle/>
          <a:p>
            <a:r>
              <a:rPr lang="fr-FR" sz="2400" b="1" dirty="0">
                <a:ea typeface="Inter"/>
              </a:rPr>
              <a:t>Dans son livre de vie</a:t>
            </a:r>
          </a:p>
          <a:p>
            <a:endParaRPr lang="fr-FR" sz="1000" b="1" dirty="0">
              <a:ea typeface="Inter"/>
            </a:endParaRPr>
          </a:p>
          <a:p>
            <a:r>
              <a:rPr lang="fr-FR" sz="2000" i="1" dirty="0"/>
              <a:t>« ce qui doit vous réjouir, ce n’est pas de voir que les esprits mauvais vous sont soumis, mais de savoir que vos noms sont inscrits dans le ciel. »</a:t>
            </a:r>
          </a:p>
          <a:p>
            <a:r>
              <a:rPr lang="fr-FR" sz="2000" dirty="0"/>
              <a:t>Luc 10:20</a:t>
            </a:r>
          </a:p>
        </p:txBody>
      </p:sp>
      <p:sp>
        <p:nvSpPr>
          <p:cNvPr id="18" name="Shape 10">
            <a:extLst>
              <a:ext uri="{FF2B5EF4-FFF2-40B4-BE49-F238E27FC236}">
                <a16:creationId xmlns:a16="http://schemas.microsoft.com/office/drawing/2014/main" id="{473EF065-7C58-918F-E4A2-2DA1A622725A}"/>
              </a:ext>
            </a:extLst>
          </p:cNvPr>
          <p:cNvSpPr/>
          <p:nvPr/>
        </p:nvSpPr>
        <p:spPr>
          <a:xfrm>
            <a:off x="4717867" y="4174538"/>
            <a:ext cx="4230447" cy="3346402"/>
          </a:xfrm>
          <a:prstGeom prst="roundRect">
            <a:avLst>
              <a:gd name="adj" fmla="val 17125"/>
            </a:avLst>
          </a:prstGeom>
          <a:solidFill>
            <a:srgbClr val="DADBF1"/>
          </a:solidFill>
          <a:ln w="7620">
            <a:solidFill>
              <a:srgbClr val="C0C1D7"/>
            </a:solidFill>
            <a:prstDash val="solid"/>
          </a:ln>
        </p:spPr>
        <p:txBody>
          <a:bodyPr/>
          <a:lstStyle/>
          <a:p>
            <a:r>
              <a:rPr lang="fr-FR" sz="2400" b="1" dirty="0" err="1"/>
              <a:t>Récencés</a:t>
            </a:r>
            <a:r>
              <a:rPr lang="fr-FR" sz="2400" b="1" dirty="0"/>
              <a:t> par la foi </a:t>
            </a:r>
          </a:p>
          <a:p>
            <a:endParaRPr lang="fr-FR" sz="1000" dirty="0"/>
          </a:p>
          <a:p>
            <a:r>
              <a:rPr lang="fr-FR" sz="2000" i="1" dirty="0"/>
              <a:t>« En effet, si de ta bouche , tu déclares que Jésus est Seigneur et si dans ton cœur , tu crois que Dieu l’a ressuscité, tu seras sauvé, car celui qui croit dans son cœur, Dieu le déclare juste ; celui qui affirme de sa bouche, Dieu le sauve. » </a:t>
            </a:r>
          </a:p>
          <a:p>
            <a:r>
              <a:rPr lang="fr-FR" sz="2000" dirty="0"/>
              <a:t>Romains 10:9-10</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10"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825316" y="-134541"/>
            <a:ext cx="3805084" cy="8364141"/>
          </a:xfrm>
          <a:prstGeom prst="rect">
            <a:avLst/>
          </a:prstGeom>
        </p:spPr>
      </p:pic>
      <p:sp>
        <p:nvSpPr>
          <p:cNvPr id="3" name="Text 0"/>
          <p:cNvSpPr/>
          <p:nvPr/>
        </p:nvSpPr>
        <p:spPr>
          <a:xfrm>
            <a:off x="1" y="-13205"/>
            <a:ext cx="10825316" cy="720726"/>
          </a:xfrm>
          <a:prstGeom prst="rect">
            <a:avLst/>
          </a:prstGeom>
          <a:noFill/>
          <a:ln/>
        </p:spPr>
        <p:txBody>
          <a:bodyPr wrap="none" lIns="0" tIns="0" rIns="0" bIns="0" rtlCol="0" anchor="t"/>
          <a:lstStyle/>
          <a:p>
            <a:pPr marL="0" indent="0">
              <a:lnSpc>
                <a:spcPts val="2750"/>
              </a:lnSpc>
              <a:buNone/>
            </a:pPr>
            <a:r>
              <a:rPr lang="en-US" sz="4000" b="1" kern="0" spc="-67" dirty="0">
                <a:solidFill>
                  <a:srgbClr val="000000"/>
                </a:solidFill>
                <a:latin typeface="Inter Bold" pitchFamily="34" charset="0"/>
                <a:ea typeface="Inter Bold" pitchFamily="34" charset="-122"/>
                <a:cs typeface="Inter Bold" pitchFamily="34" charset="-120"/>
              </a:rPr>
              <a:t>                                   </a:t>
            </a:r>
          </a:p>
          <a:p>
            <a:pPr marL="0" indent="0">
              <a:lnSpc>
                <a:spcPts val="2750"/>
              </a:lnSpc>
              <a:buNone/>
            </a:pPr>
            <a:r>
              <a:rPr lang="en-US" sz="4000" b="1" kern="0" spc="-67" dirty="0">
                <a:solidFill>
                  <a:srgbClr val="000000"/>
                </a:solidFill>
                <a:latin typeface="Inter Bold" pitchFamily="34" charset="0"/>
                <a:ea typeface="Inter Bold" pitchFamily="34" charset="-122"/>
                <a:cs typeface="Inter Bold" pitchFamily="34" charset="-120"/>
              </a:rPr>
              <a:t>                                  II-ACCUEILLIS</a:t>
            </a:r>
            <a:endParaRPr lang="en-US" sz="4000" dirty="0"/>
          </a:p>
        </p:txBody>
      </p:sp>
      <p:pic>
        <p:nvPicPr>
          <p:cNvPr id="4" name="Image 1" descr="preencoded.png"/>
          <p:cNvPicPr>
            <a:picLocks noChangeAspect="1"/>
          </p:cNvPicPr>
          <p:nvPr/>
        </p:nvPicPr>
        <p:blipFill>
          <a:blip r:embed="rId4"/>
          <a:stretch>
            <a:fillRect/>
          </a:stretch>
        </p:blipFill>
        <p:spPr>
          <a:xfrm>
            <a:off x="396835" y="836176"/>
            <a:ext cx="283488" cy="283488"/>
          </a:xfrm>
          <a:prstGeom prst="rect">
            <a:avLst/>
          </a:prstGeom>
        </p:spPr>
      </p:pic>
      <p:sp>
        <p:nvSpPr>
          <p:cNvPr id="5" name="Text 1"/>
          <p:cNvSpPr/>
          <p:nvPr/>
        </p:nvSpPr>
        <p:spPr>
          <a:xfrm>
            <a:off x="815247" y="938937"/>
            <a:ext cx="999146" cy="316665"/>
          </a:xfrm>
          <a:prstGeom prst="rect">
            <a:avLst/>
          </a:prstGeom>
          <a:noFill/>
          <a:ln/>
        </p:spPr>
        <p:txBody>
          <a:bodyPr wrap="none" lIns="0" tIns="0" rIns="0" bIns="0" rtlCol="0" anchor="t"/>
          <a:lstStyle/>
          <a:p>
            <a:pPr marL="0" indent="0" algn="l">
              <a:lnSpc>
                <a:spcPts val="1350"/>
              </a:lnSpc>
              <a:buNone/>
            </a:pPr>
            <a:r>
              <a:rPr lang="en-US" sz="2400" b="1" kern="0" spc="-33" dirty="0">
                <a:solidFill>
                  <a:srgbClr val="272525"/>
                </a:solidFill>
                <a:latin typeface="Inter Bold" pitchFamily="34" charset="0"/>
                <a:ea typeface="Inter Bold" pitchFamily="34" charset="-122"/>
                <a:cs typeface="Inter Bold" pitchFamily="34" charset="-120"/>
              </a:rPr>
              <a:t>Crèche</a:t>
            </a:r>
            <a:endParaRPr lang="en-US" sz="2400" dirty="0"/>
          </a:p>
        </p:txBody>
      </p:sp>
      <p:sp>
        <p:nvSpPr>
          <p:cNvPr id="6" name="Text 2"/>
          <p:cNvSpPr/>
          <p:nvPr/>
        </p:nvSpPr>
        <p:spPr>
          <a:xfrm>
            <a:off x="396835" y="1350839"/>
            <a:ext cx="8350329" cy="181451"/>
          </a:xfrm>
          <a:prstGeom prst="rect">
            <a:avLst/>
          </a:prstGeom>
          <a:noFill/>
          <a:ln/>
        </p:spPr>
        <p:txBody>
          <a:bodyPr wrap="none" lIns="0" tIns="0" rIns="0" bIns="0" rtlCol="0" anchor="t"/>
          <a:lstStyle/>
          <a:p>
            <a:pPr marL="0" indent="0" algn="l">
              <a:lnSpc>
                <a:spcPts val="1400"/>
              </a:lnSpc>
              <a:buNone/>
            </a:pPr>
            <a:r>
              <a:rPr lang="en-US" sz="2200" kern="0" spc="-18" dirty="0">
                <a:solidFill>
                  <a:srgbClr val="272525"/>
                </a:solidFill>
                <a:ea typeface="Inter" pitchFamily="34" charset="-122"/>
                <a:cs typeface="Inter" pitchFamily="34" charset="-120"/>
              </a:rPr>
              <a:t>Jésus est couché dans une mangeoire, symbole d'humilité et de rejet.</a:t>
            </a:r>
            <a:endParaRPr lang="en-US" sz="2200" dirty="0"/>
          </a:p>
        </p:txBody>
      </p:sp>
      <p:pic>
        <p:nvPicPr>
          <p:cNvPr id="7" name="Image 2" descr="preencoded.png"/>
          <p:cNvPicPr>
            <a:picLocks noChangeAspect="1"/>
          </p:cNvPicPr>
          <p:nvPr/>
        </p:nvPicPr>
        <p:blipFill>
          <a:blip r:embed="rId5"/>
          <a:stretch>
            <a:fillRect/>
          </a:stretch>
        </p:blipFill>
        <p:spPr>
          <a:xfrm>
            <a:off x="396835" y="1768278"/>
            <a:ext cx="283488" cy="283488"/>
          </a:xfrm>
          <a:prstGeom prst="rect">
            <a:avLst/>
          </a:prstGeom>
        </p:spPr>
      </p:pic>
      <p:sp>
        <p:nvSpPr>
          <p:cNvPr id="8" name="Text 3"/>
          <p:cNvSpPr/>
          <p:nvPr/>
        </p:nvSpPr>
        <p:spPr>
          <a:xfrm>
            <a:off x="815247" y="1929607"/>
            <a:ext cx="999146" cy="205532"/>
          </a:xfrm>
          <a:prstGeom prst="rect">
            <a:avLst/>
          </a:prstGeom>
          <a:noFill/>
          <a:ln/>
        </p:spPr>
        <p:txBody>
          <a:bodyPr wrap="none" lIns="0" tIns="0" rIns="0" bIns="0" rtlCol="0" anchor="t"/>
          <a:lstStyle/>
          <a:p>
            <a:pPr marL="0" indent="0" algn="l">
              <a:lnSpc>
                <a:spcPts val="1350"/>
              </a:lnSpc>
              <a:buNone/>
            </a:pPr>
            <a:r>
              <a:rPr lang="en-US" sz="2400" b="1" kern="0" spc="-33" dirty="0">
                <a:solidFill>
                  <a:srgbClr val="272525"/>
                </a:solidFill>
                <a:latin typeface="Inter Bold" pitchFamily="34" charset="0"/>
                <a:ea typeface="Inter Bold" pitchFamily="34" charset="-122"/>
                <a:cs typeface="Inter Bold" pitchFamily="34" charset="-120"/>
              </a:rPr>
              <a:t>Langes</a:t>
            </a:r>
            <a:endParaRPr lang="en-US" sz="2400" dirty="0"/>
          </a:p>
        </p:txBody>
      </p:sp>
      <p:sp>
        <p:nvSpPr>
          <p:cNvPr id="9" name="Text 4"/>
          <p:cNvSpPr/>
          <p:nvPr/>
        </p:nvSpPr>
        <p:spPr>
          <a:xfrm>
            <a:off x="396835" y="2294517"/>
            <a:ext cx="8350329" cy="156151"/>
          </a:xfrm>
          <a:prstGeom prst="rect">
            <a:avLst/>
          </a:prstGeom>
          <a:noFill/>
          <a:ln/>
        </p:spPr>
        <p:txBody>
          <a:bodyPr wrap="none" lIns="0" tIns="0" rIns="0" bIns="0" rtlCol="0" anchor="t"/>
          <a:lstStyle/>
          <a:p>
            <a:pPr marL="0" indent="0" algn="l">
              <a:lnSpc>
                <a:spcPts val="1400"/>
              </a:lnSpc>
              <a:buNone/>
            </a:pPr>
            <a:r>
              <a:rPr lang="en-US" sz="2200" kern="0" spc="-18" dirty="0">
                <a:solidFill>
                  <a:srgbClr val="272525"/>
                </a:solidFill>
                <a:ea typeface="Inter" pitchFamily="34" charset="-122"/>
                <a:cs typeface="Inter" pitchFamily="34" charset="-120"/>
              </a:rPr>
              <a:t>Le Créateur enveloppé dans des langes, image de son abaissement volontaire.</a:t>
            </a:r>
            <a:endParaRPr lang="en-US" sz="2200" dirty="0"/>
          </a:p>
        </p:txBody>
      </p:sp>
      <p:pic>
        <p:nvPicPr>
          <p:cNvPr id="10" name="Image 3" descr="preencoded.png"/>
          <p:cNvPicPr>
            <a:picLocks noChangeAspect="1"/>
          </p:cNvPicPr>
          <p:nvPr/>
        </p:nvPicPr>
        <p:blipFill>
          <a:blip r:embed="rId6"/>
          <a:stretch>
            <a:fillRect/>
          </a:stretch>
        </p:blipFill>
        <p:spPr>
          <a:xfrm>
            <a:off x="396835" y="2769828"/>
            <a:ext cx="283488" cy="283488"/>
          </a:xfrm>
          <a:prstGeom prst="rect">
            <a:avLst/>
          </a:prstGeom>
        </p:spPr>
      </p:pic>
      <p:sp>
        <p:nvSpPr>
          <p:cNvPr id="11" name="Text 5"/>
          <p:cNvSpPr/>
          <p:nvPr/>
        </p:nvSpPr>
        <p:spPr>
          <a:xfrm>
            <a:off x="815247" y="2935157"/>
            <a:ext cx="1575413" cy="195014"/>
          </a:xfrm>
          <a:prstGeom prst="rect">
            <a:avLst/>
          </a:prstGeom>
          <a:noFill/>
          <a:ln/>
        </p:spPr>
        <p:txBody>
          <a:bodyPr wrap="none" lIns="0" tIns="0" rIns="0" bIns="0" rtlCol="0" anchor="t"/>
          <a:lstStyle/>
          <a:p>
            <a:pPr>
              <a:lnSpc>
                <a:spcPts val="1350"/>
              </a:lnSpc>
            </a:pPr>
            <a:r>
              <a:rPr lang="en-US" sz="2400" b="1" kern="0" spc="-33" dirty="0">
                <a:solidFill>
                  <a:srgbClr val="272525"/>
                </a:solidFill>
                <a:latin typeface="Inter Bold" pitchFamily="34" charset="0"/>
                <a:ea typeface="Inter Bold" pitchFamily="34" charset="-122"/>
                <a:cs typeface="Inter Bold" pitchFamily="34" charset="-120"/>
              </a:rPr>
              <a:t>Pas de place</a:t>
            </a:r>
            <a:endParaRPr lang="en-US" sz="2400" dirty="0"/>
          </a:p>
        </p:txBody>
      </p:sp>
      <p:sp>
        <p:nvSpPr>
          <p:cNvPr id="12" name="Text 6"/>
          <p:cNvSpPr/>
          <p:nvPr/>
        </p:nvSpPr>
        <p:spPr>
          <a:xfrm>
            <a:off x="396835" y="3168450"/>
            <a:ext cx="8350329" cy="415706"/>
          </a:xfrm>
          <a:prstGeom prst="rect">
            <a:avLst/>
          </a:prstGeom>
          <a:noFill/>
          <a:ln/>
        </p:spPr>
        <p:txBody>
          <a:bodyPr wrap="none" lIns="0" tIns="0" rIns="0" bIns="0" rtlCol="0" anchor="t"/>
          <a:lstStyle/>
          <a:p>
            <a:pPr marL="0" indent="0" algn="l">
              <a:lnSpc>
                <a:spcPts val="1400"/>
              </a:lnSpc>
              <a:buNone/>
            </a:pPr>
            <a:r>
              <a:rPr lang="en-US" sz="2200" kern="0" spc="-18" dirty="0">
                <a:solidFill>
                  <a:srgbClr val="272525"/>
                </a:solidFill>
                <a:ea typeface="Inter" pitchFamily="34" charset="-122"/>
                <a:cs typeface="Inter" pitchFamily="34" charset="-120"/>
              </a:rPr>
              <a:t>.</a:t>
            </a:r>
          </a:p>
          <a:p>
            <a:pPr marL="0" indent="0" algn="l">
              <a:lnSpc>
                <a:spcPts val="1400"/>
              </a:lnSpc>
              <a:buNone/>
            </a:pPr>
            <a:r>
              <a:rPr lang="en-US" sz="2200" kern="0" spc="-18" dirty="0">
                <a:solidFill>
                  <a:srgbClr val="272525"/>
                </a:solidFill>
                <a:ea typeface="Inter" pitchFamily="34" charset="-122"/>
                <a:cs typeface="Inter" pitchFamily="34" charset="-120"/>
              </a:rPr>
              <a:t>Rejeté dès </a:t>
            </a:r>
            <a:r>
              <a:rPr lang="en-US" sz="2200" kern="0" spc="-18" dirty="0" err="1">
                <a:solidFill>
                  <a:srgbClr val="272525"/>
                </a:solidFill>
                <a:ea typeface="Inter" pitchFamily="34" charset="-122"/>
                <a:cs typeface="Inter" pitchFamily="34" charset="-120"/>
              </a:rPr>
              <a:t>sa</a:t>
            </a:r>
            <a:r>
              <a:rPr lang="en-US" sz="2200" kern="0" spc="-18" dirty="0">
                <a:solidFill>
                  <a:srgbClr val="272525"/>
                </a:solidFill>
                <a:ea typeface="Inter" pitchFamily="34" charset="-122"/>
                <a:cs typeface="Inter" pitchFamily="34" charset="-120"/>
              </a:rPr>
              <a:t> naissance, aucune place dans </a:t>
            </a:r>
            <a:r>
              <a:rPr lang="en-US" sz="2200" kern="0" spc="-18" dirty="0" err="1">
                <a:solidFill>
                  <a:srgbClr val="272525"/>
                </a:solidFill>
                <a:ea typeface="Inter" pitchFamily="34" charset="-122"/>
                <a:cs typeface="Inter" pitchFamily="34" charset="-120"/>
              </a:rPr>
              <a:t>l'hôtellerie</a:t>
            </a:r>
            <a:r>
              <a:rPr lang="en-US" sz="2200" kern="0" spc="-18" dirty="0">
                <a:solidFill>
                  <a:srgbClr val="272525"/>
                </a:solidFill>
                <a:ea typeface="Inter" pitchFamily="34" charset="-122"/>
                <a:cs typeface="Inter" pitchFamily="34" charset="-120"/>
              </a:rPr>
              <a:t> pour </a:t>
            </a:r>
            <a:r>
              <a:rPr lang="en-US" sz="2200" kern="0" spc="-18" dirty="0" err="1">
                <a:solidFill>
                  <a:srgbClr val="272525"/>
                </a:solidFill>
                <a:ea typeface="Inter" pitchFamily="34" charset="-122"/>
                <a:cs typeface="Inter" pitchFamily="34" charset="-120"/>
              </a:rPr>
              <a:t>l’accueillir</a:t>
            </a:r>
            <a:r>
              <a:rPr lang="en-US" sz="2200" kern="0" spc="-18" dirty="0">
                <a:solidFill>
                  <a:srgbClr val="272525"/>
                </a:solidFill>
                <a:ea typeface="Inter" pitchFamily="34" charset="-122"/>
                <a:cs typeface="Inter" pitchFamily="34" charset="-120"/>
              </a:rPr>
              <a:t>. </a:t>
            </a:r>
            <a:endParaRPr lang="en-US" sz="2200" dirty="0"/>
          </a:p>
        </p:txBody>
      </p:sp>
      <p:sp>
        <p:nvSpPr>
          <p:cNvPr id="13" name="Text 7"/>
          <p:cNvSpPr/>
          <p:nvPr/>
        </p:nvSpPr>
        <p:spPr>
          <a:xfrm>
            <a:off x="815247" y="3849638"/>
            <a:ext cx="7454157" cy="255675"/>
          </a:xfrm>
          <a:prstGeom prst="rect">
            <a:avLst/>
          </a:prstGeom>
          <a:noFill/>
          <a:ln/>
        </p:spPr>
        <p:txBody>
          <a:bodyPr wrap="none" lIns="0" tIns="0" rIns="0" bIns="0" rtlCol="0" anchor="t"/>
          <a:lstStyle/>
          <a:p>
            <a:pPr marL="0" indent="0">
              <a:lnSpc>
                <a:spcPts val="1400"/>
              </a:lnSpc>
              <a:buNone/>
            </a:pPr>
            <a:endParaRPr lang="en-US" sz="2400" b="1" kern="0" spc="-18" dirty="0">
              <a:solidFill>
                <a:srgbClr val="000000"/>
              </a:solidFill>
              <a:latin typeface="Inter Bold"/>
              <a:ea typeface="Inter" pitchFamily="34" charset="-122"/>
            </a:endParaRPr>
          </a:p>
          <a:p>
            <a:pPr marL="0" indent="0">
              <a:lnSpc>
                <a:spcPts val="1400"/>
              </a:lnSpc>
              <a:buNone/>
            </a:pPr>
            <a:r>
              <a:rPr lang="en-US" sz="2400" b="1" kern="0" spc="-18" dirty="0">
                <a:solidFill>
                  <a:srgbClr val="000000"/>
                </a:solidFill>
                <a:latin typeface="Inter Bold"/>
                <a:ea typeface="Inter" pitchFamily="34" charset="-122"/>
              </a:rPr>
              <a:t>Caractères de L'Enfant </a:t>
            </a:r>
            <a:endParaRPr lang="en-US" sz="850" b="1" dirty="0">
              <a:latin typeface="Inter Bold"/>
            </a:endParaRPr>
          </a:p>
        </p:txBody>
      </p:sp>
      <p:pic>
        <p:nvPicPr>
          <p:cNvPr id="14" name="Image 4" descr="preencoded.png"/>
          <p:cNvPicPr>
            <a:picLocks noChangeAspect="1"/>
          </p:cNvPicPr>
          <p:nvPr/>
        </p:nvPicPr>
        <p:blipFill>
          <a:blip r:embed="rId7"/>
          <a:stretch>
            <a:fillRect/>
          </a:stretch>
        </p:blipFill>
        <p:spPr>
          <a:xfrm>
            <a:off x="396835" y="4423291"/>
            <a:ext cx="566976" cy="907256"/>
          </a:xfrm>
          <a:prstGeom prst="rect">
            <a:avLst/>
          </a:prstGeom>
        </p:spPr>
      </p:pic>
      <p:sp>
        <p:nvSpPr>
          <p:cNvPr id="15" name="Text 8"/>
          <p:cNvSpPr/>
          <p:nvPr/>
        </p:nvSpPr>
        <p:spPr>
          <a:xfrm>
            <a:off x="1079056" y="4620196"/>
            <a:ext cx="1962905" cy="445969"/>
          </a:xfrm>
          <a:prstGeom prst="rect">
            <a:avLst/>
          </a:prstGeom>
          <a:noFill/>
          <a:ln/>
        </p:spPr>
        <p:txBody>
          <a:bodyPr wrap="none" lIns="0" tIns="0" rIns="0" bIns="0" rtlCol="0" anchor="t"/>
          <a:lstStyle/>
          <a:p>
            <a:pPr marL="0" indent="0" algn="l">
              <a:lnSpc>
                <a:spcPts val="1350"/>
              </a:lnSpc>
              <a:buNone/>
            </a:pPr>
            <a:endParaRPr lang="en-US" sz="2400" b="1" kern="0" spc="-33" dirty="0">
              <a:solidFill>
                <a:srgbClr val="272525"/>
              </a:solidFill>
              <a:latin typeface="Inter Bold" pitchFamily="34" charset="0"/>
              <a:ea typeface="Inter Bold" pitchFamily="34" charset="-122"/>
              <a:cs typeface="Inter Bold" pitchFamily="34" charset="-120"/>
            </a:endParaRPr>
          </a:p>
          <a:p>
            <a:pPr marL="0" indent="0" algn="l">
              <a:lnSpc>
                <a:spcPts val="1350"/>
              </a:lnSpc>
              <a:buNone/>
            </a:pPr>
            <a:r>
              <a:rPr lang="en-US" sz="2400" b="1" kern="0" spc="-33" dirty="0" err="1">
                <a:solidFill>
                  <a:srgbClr val="272525"/>
                </a:solidFill>
                <a:latin typeface="Inter Bold" pitchFamily="34" charset="0"/>
                <a:ea typeface="Inter Bold" pitchFamily="34" charset="-122"/>
                <a:cs typeface="Inter Bold" pitchFamily="34" charset="-120"/>
              </a:rPr>
              <a:t>Humanité</a:t>
            </a:r>
            <a:endParaRPr lang="en-US" sz="1100" dirty="0"/>
          </a:p>
        </p:txBody>
      </p:sp>
      <p:pic>
        <p:nvPicPr>
          <p:cNvPr id="17" name="Image 5" descr="preencoded.png"/>
          <p:cNvPicPr>
            <a:picLocks noChangeAspect="1"/>
          </p:cNvPicPr>
          <p:nvPr/>
        </p:nvPicPr>
        <p:blipFill>
          <a:blip r:embed="rId8"/>
          <a:stretch>
            <a:fillRect/>
          </a:stretch>
        </p:blipFill>
        <p:spPr>
          <a:xfrm>
            <a:off x="396835" y="5330547"/>
            <a:ext cx="566976" cy="907256"/>
          </a:xfrm>
          <a:prstGeom prst="rect">
            <a:avLst/>
          </a:prstGeom>
        </p:spPr>
      </p:pic>
      <p:sp>
        <p:nvSpPr>
          <p:cNvPr id="18" name="Text 10"/>
          <p:cNvSpPr/>
          <p:nvPr/>
        </p:nvSpPr>
        <p:spPr>
          <a:xfrm>
            <a:off x="1133832" y="5524920"/>
            <a:ext cx="1417558" cy="177165"/>
          </a:xfrm>
          <a:prstGeom prst="rect">
            <a:avLst/>
          </a:prstGeom>
          <a:noFill/>
          <a:ln/>
        </p:spPr>
        <p:txBody>
          <a:bodyPr wrap="none" lIns="0" tIns="0" rIns="0" bIns="0" rtlCol="0" anchor="t"/>
          <a:lstStyle/>
          <a:p>
            <a:pPr marL="0" indent="0" algn="l">
              <a:lnSpc>
                <a:spcPts val="1350"/>
              </a:lnSpc>
              <a:buNone/>
            </a:pPr>
            <a:r>
              <a:rPr lang="en-US" sz="2400" b="1" kern="0" spc="-33" dirty="0">
                <a:solidFill>
                  <a:srgbClr val="272525"/>
                </a:solidFill>
                <a:latin typeface="Inter Bold" pitchFamily="34" charset="0"/>
                <a:ea typeface="Inter Bold" pitchFamily="34" charset="-122"/>
                <a:cs typeface="Inter Bold" pitchFamily="34" charset="-120"/>
              </a:rPr>
              <a:t>Incarnation</a:t>
            </a:r>
            <a:r>
              <a:rPr lang="en-US" sz="1100" b="1" kern="0" spc="-33" dirty="0">
                <a:solidFill>
                  <a:srgbClr val="272525"/>
                </a:solidFill>
                <a:latin typeface="Inter Bold" pitchFamily="34" charset="0"/>
                <a:ea typeface="Inter Bold" pitchFamily="34" charset="-122"/>
                <a:cs typeface="Inter Bold" pitchFamily="34" charset="-120"/>
              </a:rPr>
              <a:t> </a:t>
            </a:r>
            <a:endParaRPr lang="en-US" sz="1100" dirty="0"/>
          </a:p>
        </p:txBody>
      </p:sp>
      <p:sp>
        <p:nvSpPr>
          <p:cNvPr id="19" name="Text 11"/>
          <p:cNvSpPr/>
          <p:nvPr/>
        </p:nvSpPr>
        <p:spPr>
          <a:xfrm>
            <a:off x="1018082" y="5816369"/>
            <a:ext cx="7613333" cy="181451"/>
          </a:xfrm>
          <a:prstGeom prst="rect">
            <a:avLst/>
          </a:prstGeom>
          <a:noFill/>
          <a:ln/>
        </p:spPr>
        <p:txBody>
          <a:bodyPr wrap="none" lIns="0" tIns="0" rIns="0" bIns="0" rtlCol="0" anchor="t"/>
          <a:lstStyle/>
          <a:p>
            <a:pPr marL="0" indent="0" algn="l">
              <a:lnSpc>
                <a:spcPts val="1400"/>
              </a:lnSpc>
              <a:buNone/>
            </a:pPr>
            <a:r>
              <a:rPr lang="en-US" sz="2200" kern="0" spc="-18" dirty="0">
                <a:solidFill>
                  <a:srgbClr val="272525"/>
                </a:solidFill>
                <a:latin typeface="Inter" pitchFamily="34" charset="0"/>
                <a:ea typeface="Inter" pitchFamily="34" charset="-122"/>
                <a:cs typeface="Inter" pitchFamily="34" charset="-120"/>
              </a:rPr>
              <a:t>  Il prend "la ressemblance de chair de péché" pour nous sauver.</a:t>
            </a:r>
            <a:endParaRPr lang="en-US" sz="2200" dirty="0"/>
          </a:p>
        </p:txBody>
      </p:sp>
      <p:pic>
        <p:nvPicPr>
          <p:cNvPr id="20" name="Image 6" descr="preencoded.png"/>
          <p:cNvPicPr>
            <a:picLocks noChangeAspect="1"/>
          </p:cNvPicPr>
          <p:nvPr/>
        </p:nvPicPr>
        <p:blipFill>
          <a:blip r:embed="rId9"/>
          <a:stretch>
            <a:fillRect/>
          </a:stretch>
        </p:blipFill>
        <p:spPr>
          <a:xfrm>
            <a:off x="396835" y="6237803"/>
            <a:ext cx="566976" cy="907256"/>
          </a:xfrm>
          <a:prstGeom prst="rect">
            <a:avLst/>
          </a:prstGeom>
        </p:spPr>
      </p:pic>
      <p:sp>
        <p:nvSpPr>
          <p:cNvPr id="21" name="Text 12"/>
          <p:cNvSpPr/>
          <p:nvPr/>
        </p:nvSpPr>
        <p:spPr>
          <a:xfrm>
            <a:off x="1079057" y="6431443"/>
            <a:ext cx="1479471" cy="45719"/>
          </a:xfrm>
          <a:prstGeom prst="rect">
            <a:avLst/>
          </a:prstGeom>
          <a:noFill/>
          <a:ln/>
        </p:spPr>
        <p:txBody>
          <a:bodyPr wrap="none" lIns="0" tIns="0" rIns="0" bIns="0" rtlCol="0" anchor="t"/>
          <a:lstStyle/>
          <a:p>
            <a:pPr marL="0" indent="0" algn="l">
              <a:lnSpc>
                <a:spcPts val="1350"/>
              </a:lnSpc>
              <a:buNone/>
            </a:pPr>
            <a:r>
              <a:rPr lang="en-US" sz="2400" b="1" kern="0" spc="-33" dirty="0">
                <a:solidFill>
                  <a:srgbClr val="272525"/>
                </a:solidFill>
                <a:latin typeface="Inter Bold" pitchFamily="34" charset="0"/>
                <a:ea typeface="Inter Bold" pitchFamily="34" charset="-122"/>
                <a:cs typeface="Inter Bold" pitchFamily="34" charset="-120"/>
              </a:rPr>
              <a:t>Vulnérabilité</a:t>
            </a:r>
            <a:r>
              <a:rPr lang="en-US" sz="1100" b="1" kern="0" spc="-33" dirty="0">
                <a:solidFill>
                  <a:srgbClr val="272525"/>
                </a:solidFill>
                <a:latin typeface="Inter Bold" pitchFamily="34" charset="0"/>
                <a:ea typeface="Inter Bold" pitchFamily="34" charset="-122"/>
                <a:cs typeface="Inter Bold" pitchFamily="34" charset="-120"/>
              </a:rPr>
              <a:t> </a:t>
            </a:r>
            <a:endParaRPr lang="en-US" sz="1100" dirty="0"/>
          </a:p>
        </p:txBody>
      </p:sp>
      <p:sp>
        <p:nvSpPr>
          <p:cNvPr id="22" name="Text 13"/>
          <p:cNvSpPr/>
          <p:nvPr/>
        </p:nvSpPr>
        <p:spPr>
          <a:xfrm>
            <a:off x="1079057" y="6761057"/>
            <a:ext cx="7613333" cy="181451"/>
          </a:xfrm>
          <a:prstGeom prst="rect">
            <a:avLst/>
          </a:prstGeom>
          <a:noFill/>
          <a:ln/>
        </p:spPr>
        <p:txBody>
          <a:bodyPr wrap="none" lIns="0" tIns="0" rIns="0" bIns="0" rtlCol="0" anchor="t"/>
          <a:lstStyle/>
          <a:p>
            <a:pPr marL="0" indent="0" algn="l">
              <a:lnSpc>
                <a:spcPts val="1400"/>
              </a:lnSpc>
              <a:buNone/>
            </a:pPr>
            <a:r>
              <a:rPr lang="en-US" sz="2200" kern="0" spc="-18" dirty="0">
                <a:solidFill>
                  <a:srgbClr val="272525"/>
                </a:solidFill>
                <a:latin typeface="Inter" pitchFamily="34" charset="0"/>
                <a:ea typeface="Inter" pitchFamily="34" charset="-122"/>
                <a:cs typeface="Inter" pitchFamily="34" charset="-120"/>
              </a:rPr>
              <a:t>Le Créateur devient un bébé dépendant, porté dans les bras.</a:t>
            </a:r>
            <a:endParaRPr lang="en-US" sz="2200" dirty="0"/>
          </a:p>
        </p:txBody>
      </p:sp>
      <p:pic>
        <p:nvPicPr>
          <p:cNvPr id="23" name="Image 7" descr="preencoded.png"/>
          <p:cNvPicPr>
            <a:picLocks noChangeAspect="1"/>
          </p:cNvPicPr>
          <p:nvPr/>
        </p:nvPicPr>
        <p:blipFill>
          <a:blip r:embed="rId10"/>
          <a:stretch>
            <a:fillRect/>
          </a:stretch>
        </p:blipFill>
        <p:spPr>
          <a:xfrm>
            <a:off x="396835" y="7145060"/>
            <a:ext cx="566976" cy="907256"/>
          </a:xfrm>
          <a:prstGeom prst="rect">
            <a:avLst/>
          </a:prstGeom>
        </p:spPr>
      </p:pic>
      <p:sp>
        <p:nvSpPr>
          <p:cNvPr id="24" name="Text 14"/>
          <p:cNvSpPr/>
          <p:nvPr/>
        </p:nvSpPr>
        <p:spPr>
          <a:xfrm>
            <a:off x="1079057" y="7354687"/>
            <a:ext cx="1417558" cy="177165"/>
          </a:xfrm>
          <a:prstGeom prst="rect">
            <a:avLst/>
          </a:prstGeom>
          <a:noFill/>
          <a:ln/>
        </p:spPr>
        <p:txBody>
          <a:bodyPr wrap="none" lIns="0" tIns="0" rIns="0" bIns="0" rtlCol="0" anchor="t"/>
          <a:lstStyle/>
          <a:p>
            <a:pPr marL="0" indent="0" algn="l">
              <a:lnSpc>
                <a:spcPts val="1350"/>
              </a:lnSpc>
              <a:buNone/>
            </a:pPr>
            <a:r>
              <a:rPr lang="en-US" sz="2400" b="1" kern="0" spc="-33" dirty="0">
                <a:solidFill>
                  <a:srgbClr val="272525"/>
                </a:solidFill>
                <a:latin typeface="Inter Bold" pitchFamily="34" charset="0"/>
                <a:ea typeface="Inter Bold" pitchFamily="34" charset="-122"/>
                <a:cs typeface="Inter Bold" pitchFamily="34" charset="-120"/>
              </a:rPr>
              <a:t>Amour</a:t>
            </a:r>
            <a:endParaRPr lang="en-US" sz="1100" dirty="0"/>
          </a:p>
        </p:txBody>
      </p:sp>
      <p:sp>
        <p:nvSpPr>
          <p:cNvPr id="25" name="Text 15"/>
          <p:cNvSpPr/>
          <p:nvPr/>
        </p:nvSpPr>
        <p:spPr>
          <a:xfrm>
            <a:off x="1079057" y="7646137"/>
            <a:ext cx="7613333" cy="181451"/>
          </a:xfrm>
          <a:prstGeom prst="rect">
            <a:avLst/>
          </a:prstGeom>
          <a:noFill/>
          <a:ln/>
        </p:spPr>
        <p:txBody>
          <a:bodyPr wrap="none" lIns="0" tIns="0" rIns="0" bIns="0" rtlCol="0" anchor="t"/>
          <a:lstStyle/>
          <a:p>
            <a:pPr marL="0" indent="0" algn="l">
              <a:lnSpc>
                <a:spcPts val="1400"/>
              </a:lnSpc>
              <a:buNone/>
            </a:pPr>
            <a:r>
              <a:rPr lang="en-US" sz="2200" kern="0" spc="-18" dirty="0">
                <a:solidFill>
                  <a:srgbClr val="272525"/>
                </a:solidFill>
                <a:latin typeface="Inter" pitchFamily="34" charset="0"/>
                <a:ea typeface="Inter" pitchFamily="34" charset="-122"/>
                <a:cs typeface="Inter" pitchFamily="34" charset="-120"/>
              </a:rPr>
              <a:t>Son abaissement volontaire révèle l'immensité de l'amour divin pour </a:t>
            </a:r>
            <a:r>
              <a:rPr lang="en-US" sz="2200" kern="0" spc="-18" dirty="0" err="1">
                <a:solidFill>
                  <a:srgbClr val="272525"/>
                </a:solidFill>
                <a:latin typeface="Inter" pitchFamily="34" charset="0"/>
                <a:ea typeface="Inter" pitchFamily="34" charset="-122"/>
                <a:cs typeface="Inter" pitchFamily="34" charset="-120"/>
              </a:rPr>
              <a:t>l'humanité</a:t>
            </a:r>
            <a:r>
              <a:rPr lang="en-US" sz="2200" kern="0" spc="-18" dirty="0">
                <a:solidFill>
                  <a:srgbClr val="272525"/>
                </a:solidFill>
                <a:latin typeface="Inter" pitchFamily="34" charset="0"/>
                <a:ea typeface="Inter" pitchFamily="34" charset="-122"/>
                <a:cs typeface="Inter" pitchFamily="34" charset="-120"/>
              </a:rPr>
              <a: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1" presetClass="entr" presetSubtype="0"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animBg="1"/>
      <p:bldP spid="15" grpId="0" animBg="1"/>
      <p:bldP spid="18" grpId="0" animBg="1"/>
      <p:bldP spid="19" grpId="0" animBg="1"/>
      <p:bldP spid="21" grpId="0" animBg="1"/>
      <p:bldP spid="22"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0" y="31101"/>
            <a:ext cx="9144000" cy="1088708"/>
          </a:xfrm>
          <a:prstGeom prst="rect">
            <a:avLst/>
          </a:prstGeom>
          <a:noFill/>
          <a:ln/>
        </p:spPr>
        <p:txBody>
          <a:bodyPr wrap="square" lIns="0" tIns="0" rIns="0" bIns="0" rtlCol="0" anchor="t"/>
          <a:lstStyle/>
          <a:p>
            <a:pPr marL="0" indent="0" algn="ctr">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III-AIMÉS</a:t>
            </a:r>
            <a:endParaRPr lang="en-US" sz="4450" dirty="0"/>
          </a:p>
        </p:txBody>
      </p:sp>
      <p:sp>
        <p:nvSpPr>
          <p:cNvPr id="4" name="Shape 1"/>
          <p:cNvSpPr/>
          <p:nvPr/>
        </p:nvSpPr>
        <p:spPr>
          <a:xfrm>
            <a:off x="793790" y="1858089"/>
            <a:ext cx="396835" cy="396835"/>
          </a:xfrm>
          <a:prstGeom prst="roundRect">
            <a:avLst>
              <a:gd name="adj" fmla="val 24007"/>
            </a:avLst>
          </a:prstGeom>
          <a:solidFill>
            <a:srgbClr val="DADBF1"/>
          </a:solidFill>
          <a:ln w="7620">
            <a:solidFill>
              <a:srgbClr val="C0C1D7"/>
            </a:solidFill>
            <a:prstDash val="solid"/>
          </a:ln>
        </p:spPr>
        <p:txBody>
          <a:bodyPr/>
          <a:lstStyle/>
          <a:p>
            <a:endParaRPr lang="fr-FR"/>
          </a:p>
        </p:txBody>
      </p:sp>
      <p:sp>
        <p:nvSpPr>
          <p:cNvPr id="5" name="Text 2"/>
          <p:cNvSpPr/>
          <p:nvPr/>
        </p:nvSpPr>
        <p:spPr>
          <a:xfrm>
            <a:off x="1417439" y="1858089"/>
            <a:ext cx="3041213" cy="708660"/>
          </a:xfrm>
          <a:prstGeom prst="rect">
            <a:avLst/>
          </a:prstGeom>
          <a:noFill/>
          <a:ln/>
        </p:spPr>
        <p:txBody>
          <a:bodyPr wrap="square" lIns="0" tIns="0" rIns="0" bIns="0" rtlCol="0" anchor="t"/>
          <a:lstStyle/>
          <a:p>
            <a:pPr marL="0" indent="0">
              <a:lnSpc>
                <a:spcPts val="2750"/>
              </a:lnSpc>
              <a:buNone/>
            </a:pPr>
            <a:r>
              <a:rPr lang="en-US" sz="2400" b="1" kern="0" spc="-67" dirty="0">
                <a:solidFill>
                  <a:srgbClr val="272525"/>
                </a:solidFill>
                <a:latin typeface="Inter Bold" pitchFamily="34" charset="0"/>
                <a:ea typeface="Inter Bold" pitchFamily="34" charset="-122"/>
                <a:cs typeface="Inter Bold" pitchFamily="34" charset="-120"/>
              </a:rPr>
              <a:t>Accomplissement de la promesse</a:t>
            </a:r>
            <a:endParaRPr lang="en-US" sz="2400" dirty="0"/>
          </a:p>
        </p:txBody>
      </p:sp>
      <p:sp>
        <p:nvSpPr>
          <p:cNvPr id="6" name="Text 3"/>
          <p:cNvSpPr/>
          <p:nvPr/>
        </p:nvSpPr>
        <p:spPr>
          <a:xfrm>
            <a:off x="1417439" y="2702837"/>
            <a:ext cx="3041213" cy="1088708"/>
          </a:xfrm>
          <a:prstGeom prst="rect">
            <a:avLst/>
          </a:prstGeom>
          <a:noFill/>
          <a:ln/>
        </p:spPr>
        <p:txBody>
          <a:bodyPr wrap="square" lIns="0" tIns="0" rIns="0" bIns="0" rtlCol="0" anchor="t"/>
          <a:lstStyle/>
          <a:p>
            <a:pPr marL="0" indent="0">
              <a:lnSpc>
                <a:spcPts val="2850"/>
              </a:lnSpc>
              <a:buNone/>
            </a:pPr>
            <a:r>
              <a:rPr lang="en-US" sz="2000" kern="0" spc="-36" dirty="0">
                <a:solidFill>
                  <a:srgbClr val="272525"/>
                </a:solidFill>
                <a:latin typeface="Inter" pitchFamily="34" charset="0"/>
                <a:ea typeface="Inter" pitchFamily="34" charset="-122"/>
                <a:cs typeface="Inter" pitchFamily="34" charset="-120"/>
              </a:rPr>
              <a:t>La naissance de Jésus confirme la fidélité de Dieu à ses promesses.</a:t>
            </a:r>
            <a:endParaRPr lang="en-US" sz="2000" dirty="0"/>
          </a:p>
        </p:txBody>
      </p:sp>
      <p:sp>
        <p:nvSpPr>
          <p:cNvPr id="7" name="Shape 4"/>
          <p:cNvSpPr/>
          <p:nvPr/>
        </p:nvSpPr>
        <p:spPr>
          <a:xfrm>
            <a:off x="4685467" y="1858089"/>
            <a:ext cx="396835" cy="396835"/>
          </a:xfrm>
          <a:prstGeom prst="roundRect">
            <a:avLst>
              <a:gd name="adj" fmla="val 24007"/>
            </a:avLst>
          </a:prstGeom>
          <a:solidFill>
            <a:srgbClr val="DADBF1"/>
          </a:solidFill>
          <a:ln w="7620">
            <a:solidFill>
              <a:srgbClr val="C0C1D7"/>
            </a:solidFill>
            <a:prstDash val="solid"/>
          </a:ln>
        </p:spPr>
        <p:txBody>
          <a:bodyPr/>
          <a:lstStyle/>
          <a:p>
            <a:endParaRPr lang="fr-FR"/>
          </a:p>
        </p:txBody>
      </p:sp>
      <p:sp>
        <p:nvSpPr>
          <p:cNvPr id="8" name="Text 5"/>
          <p:cNvSpPr/>
          <p:nvPr/>
        </p:nvSpPr>
        <p:spPr>
          <a:xfrm>
            <a:off x="5309116" y="1858089"/>
            <a:ext cx="3041213" cy="708660"/>
          </a:xfrm>
          <a:prstGeom prst="rect">
            <a:avLst/>
          </a:prstGeom>
          <a:noFill/>
          <a:ln/>
        </p:spPr>
        <p:txBody>
          <a:bodyPr wrap="square" lIns="0" tIns="0" rIns="0" bIns="0" rtlCol="0" anchor="t"/>
          <a:lstStyle/>
          <a:p>
            <a:pPr marL="0" indent="0">
              <a:lnSpc>
                <a:spcPts val="2750"/>
              </a:lnSpc>
              <a:buNone/>
            </a:pPr>
            <a:r>
              <a:rPr lang="en-US" sz="2400" b="1" kern="0" spc="-67" dirty="0">
                <a:solidFill>
                  <a:srgbClr val="272525"/>
                </a:solidFill>
                <a:latin typeface="Inter Bold" pitchFamily="34" charset="0"/>
                <a:ea typeface="Inter Bold" pitchFamily="34" charset="-122"/>
                <a:cs typeface="Inter Bold" pitchFamily="34" charset="-120"/>
              </a:rPr>
              <a:t>Révélation de L'Amour </a:t>
            </a:r>
            <a:endParaRPr lang="en-US" sz="2400" dirty="0"/>
          </a:p>
        </p:txBody>
      </p:sp>
      <p:sp>
        <p:nvSpPr>
          <p:cNvPr id="9" name="Text 6"/>
          <p:cNvSpPr/>
          <p:nvPr/>
        </p:nvSpPr>
        <p:spPr>
          <a:xfrm>
            <a:off x="5309116" y="2702837"/>
            <a:ext cx="3041213" cy="1088708"/>
          </a:xfrm>
          <a:prstGeom prst="rect">
            <a:avLst/>
          </a:prstGeom>
          <a:noFill/>
          <a:ln/>
        </p:spPr>
        <p:txBody>
          <a:bodyPr wrap="square" lIns="0" tIns="0" rIns="0" bIns="0" rtlCol="0" anchor="t"/>
          <a:lstStyle/>
          <a:p>
            <a:pPr marL="0" indent="0">
              <a:lnSpc>
                <a:spcPts val="2850"/>
              </a:lnSpc>
              <a:buNone/>
            </a:pPr>
            <a:r>
              <a:rPr lang="en-US" sz="2000" kern="0" spc="-36" dirty="0">
                <a:solidFill>
                  <a:srgbClr val="272525"/>
                </a:solidFill>
                <a:latin typeface="Inter" pitchFamily="34" charset="0"/>
                <a:ea typeface="Inter" pitchFamily="34" charset="-122"/>
                <a:cs typeface="Inter" pitchFamily="34" charset="-120"/>
              </a:rPr>
              <a:t>L'incarnation démontre l'amour infini de Dieu pour </a:t>
            </a:r>
            <a:r>
              <a:rPr lang="en-US" sz="2000" kern="0" spc="-36" dirty="0" err="1">
                <a:solidFill>
                  <a:srgbClr val="272525"/>
                </a:solidFill>
                <a:latin typeface="Inter" pitchFamily="34" charset="0"/>
                <a:ea typeface="Inter" pitchFamily="34" charset="-122"/>
                <a:cs typeface="Inter" pitchFamily="34" charset="-120"/>
              </a:rPr>
              <a:t>l’humanité</a:t>
            </a:r>
            <a:r>
              <a:rPr lang="en-US" sz="2000" kern="0" spc="-36" dirty="0">
                <a:solidFill>
                  <a:srgbClr val="272525"/>
                </a:solidFill>
                <a:latin typeface="Inter" pitchFamily="34" charset="0"/>
                <a:ea typeface="Inter" pitchFamily="34" charset="-122"/>
                <a:cs typeface="Inter" pitchFamily="34" charset="-120"/>
              </a:rPr>
              <a:t>.</a:t>
            </a:r>
            <a:endParaRPr lang="en-US" sz="2000" dirty="0"/>
          </a:p>
        </p:txBody>
      </p:sp>
      <p:sp>
        <p:nvSpPr>
          <p:cNvPr id="10" name="Shape 7"/>
          <p:cNvSpPr/>
          <p:nvPr/>
        </p:nvSpPr>
        <p:spPr>
          <a:xfrm>
            <a:off x="793790" y="4273510"/>
            <a:ext cx="396835" cy="396835"/>
          </a:xfrm>
          <a:prstGeom prst="roundRect">
            <a:avLst>
              <a:gd name="adj" fmla="val 24007"/>
            </a:avLst>
          </a:prstGeom>
          <a:solidFill>
            <a:srgbClr val="DADBF1"/>
          </a:solidFill>
          <a:ln w="7620">
            <a:solidFill>
              <a:srgbClr val="C0C1D7"/>
            </a:solidFill>
            <a:prstDash val="solid"/>
          </a:ln>
        </p:spPr>
        <p:txBody>
          <a:bodyPr/>
          <a:lstStyle/>
          <a:p>
            <a:endParaRPr lang="fr-FR"/>
          </a:p>
        </p:txBody>
      </p:sp>
      <p:sp>
        <p:nvSpPr>
          <p:cNvPr id="11" name="Text 8"/>
          <p:cNvSpPr/>
          <p:nvPr/>
        </p:nvSpPr>
        <p:spPr>
          <a:xfrm>
            <a:off x="1417439" y="4273510"/>
            <a:ext cx="3041213" cy="708660"/>
          </a:xfrm>
          <a:prstGeom prst="rect">
            <a:avLst/>
          </a:prstGeom>
          <a:noFill/>
          <a:ln/>
        </p:spPr>
        <p:txBody>
          <a:bodyPr wrap="square" lIns="0" tIns="0" rIns="0" bIns="0" rtlCol="0" anchor="t"/>
          <a:lstStyle/>
          <a:p>
            <a:pPr marL="0" indent="0">
              <a:lnSpc>
                <a:spcPts val="2750"/>
              </a:lnSpc>
              <a:buNone/>
            </a:pPr>
            <a:r>
              <a:rPr lang="en-US" sz="2400" b="1" kern="0" spc="-67" dirty="0">
                <a:solidFill>
                  <a:srgbClr val="272525"/>
                </a:solidFill>
                <a:latin typeface="Inter Bold" pitchFamily="34" charset="0"/>
                <a:ea typeface="Inter Bold" pitchFamily="34" charset="-122"/>
              </a:rPr>
              <a:t>Marqueur du Salut</a:t>
            </a:r>
            <a:endParaRPr lang="en-US" sz="2400" dirty="0"/>
          </a:p>
        </p:txBody>
      </p:sp>
      <p:sp>
        <p:nvSpPr>
          <p:cNvPr id="12" name="Text 9"/>
          <p:cNvSpPr/>
          <p:nvPr/>
        </p:nvSpPr>
        <p:spPr>
          <a:xfrm>
            <a:off x="1417439" y="4763928"/>
            <a:ext cx="3041213" cy="1088708"/>
          </a:xfrm>
          <a:prstGeom prst="rect">
            <a:avLst/>
          </a:prstGeom>
          <a:noFill/>
          <a:ln/>
        </p:spPr>
        <p:txBody>
          <a:bodyPr wrap="square" lIns="0" tIns="0" rIns="0" bIns="0" rtlCol="0" anchor="t"/>
          <a:lstStyle/>
          <a:p>
            <a:pPr marL="0" indent="0">
              <a:lnSpc>
                <a:spcPts val="2850"/>
              </a:lnSpc>
              <a:buNone/>
            </a:pPr>
            <a:r>
              <a:rPr lang="en-US" sz="2000" kern="0" spc="-36" dirty="0">
                <a:solidFill>
                  <a:srgbClr val="272525"/>
                </a:solidFill>
                <a:latin typeface="Inter" pitchFamily="34" charset="0"/>
                <a:ea typeface="Inter" pitchFamily="34" charset="-122"/>
                <a:cs typeface="Inter" pitchFamily="34" charset="-120"/>
              </a:rPr>
              <a:t>Cette naissance marque le commencement du plan de Salut pour tous .</a:t>
            </a:r>
            <a:endParaRPr lang="en-US" sz="2000" dirty="0"/>
          </a:p>
        </p:txBody>
      </p:sp>
      <p:sp>
        <p:nvSpPr>
          <p:cNvPr id="13" name="Shape 10"/>
          <p:cNvSpPr/>
          <p:nvPr/>
        </p:nvSpPr>
        <p:spPr>
          <a:xfrm>
            <a:off x="4685467" y="4273510"/>
            <a:ext cx="396835" cy="396835"/>
          </a:xfrm>
          <a:prstGeom prst="roundRect">
            <a:avLst>
              <a:gd name="adj" fmla="val 24007"/>
            </a:avLst>
          </a:prstGeom>
          <a:solidFill>
            <a:srgbClr val="DADBF1"/>
          </a:solidFill>
          <a:ln w="7620">
            <a:solidFill>
              <a:srgbClr val="C0C1D7"/>
            </a:solidFill>
            <a:prstDash val="solid"/>
          </a:ln>
        </p:spPr>
        <p:txBody>
          <a:bodyPr/>
          <a:lstStyle/>
          <a:p>
            <a:endParaRPr lang="fr-FR"/>
          </a:p>
        </p:txBody>
      </p:sp>
      <p:sp>
        <p:nvSpPr>
          <p:cNvPr id="14" name="Text 11"/>
          <p:cNvSpPr/>
          <p:nvPr/>
        </p:nvSpPr>
        <p:spPr>
          <a:xfrm>
            <a:off x="5309116" y="4273510"/>
            <a:ext cx="2835235" cy="354330"/>
          </a:xfrm>
          <a:prstGeom prst="rect">
            <a:avLst/>
          </a:prstGeom>
          <a:noFill/>
          <a:ln/>
        </p:spPr>
        <p:txBody>
          <a:bodyPr wrap="none" lIns="0" tIns="0" rIns="0" bIns="0" rtlCol="0" anchor="t"/>
          <a:lstStyle/>
          <a:p>
            <a:pPr marL="0" indent="0">
              <a:lnSpc>
                <a:spcPts val="2750"/>
              </a:lnSpc>
              <a:buNone/>
            </a:pPr>
            <a:r>
              <a:rPr lang="en-US" sz="2400" b="1" kern="0" spc="-67" dirty="0">
                <a:solidFill>
                  <a:srgbClr val="272525"/>
                </a:solidFill>
                <a:latin typeface="Inter Bold" pitchFamily="34" charset="0"/>
                <a:ea typeface="Inter Bold" pitchFamily="34" charset="-122"/>
                <a:cs typeface="Inter Bold" pitchFamily="34" charset="-120"/>
              </a:rPr>
              <a:t>Invitation à la Foi</a:t>
            </a:r>
            <a:endParaRPr lang="en-US" sz="2400" dirty="0"/>
          </a:p>
        </p:txBody>
      </p:sp>
      <p:sp>
        <p:nvSpPr>
          <p:cNvPr id="16" name="Text 6">
            <a:extLst>
              <a:ext uri="{FF2B5EF4-FFF2-40B4-BE49-F238E27FC236}">
                <a16:creationId xmlns:a16="http://schemas.microsoft.com/office/drawing/2014/main" id="{03B0261E-8D02-F43C-38E2-2B7383B76C78}"/>
              </a:ext>
            </a:extLst>
          </p:cNvPr>
          <p:cNvSpPr/>
          <p:nvPr/>
        </p:nvSpPr>
        <p:spPr>
          <a:xfrm>
            <a:off x="5309116" y="4763928"/>
            <a:ext cx="3591816" cy="1088708"/>
          </a:xfrm>
          <a:prstGeom prst="rect">
            <a:avLst/>
          </a:prstGeom>
          <a:noFill/>
          <a:ln/>
        </p:spPr>
        <p:txBody>
          <a:bodyPr wrap="square" lIns="0" tIns="0" rIns="0" bIns="0" rtlCol="0" anchor="t"/>
          <a:lstStyle/>
          <a:p>
            <a:pPr marL="0" indent="0">
              <a:lnSpc>
                <a:spcPts val="2850"/>
              </a:lnSpc>
              <a:buNone/>
            </a:pPr>
            <a:r>
              <a:rPr lang="en-US" sz="2000" kern="0" spc="-36" dirty="0" err="1">
                <a:solidFill>
                  <a:srgbClr val="272525"/>
                </a:solidFill>
                <a:latin typeface="Inter" pitchFamily="34" charset="0"/>
                <a:ea typeface="Inter" pitchFamily="34" charset="-122"/>
                <a:cs typeface="Inter" pitchFamily="34" charset="-120"/>
              </a:rPr>
              <a:t>L’humanité</a:t>
            </a:r>
            <a:r>
              <a:rPr lang="en-US" sz="2000" kern="0" spc="-36" dirty="0">
                <a:solidFill>
                  <a:srgbClr val="272525"/>
                </a:solidFill>
                <a:latin typeface="Inter" pitchFamily="34" charset="0"/>
                <a:ea typeface="Inter" pitchFamily="34" charset="-122"/>
                <a:cs typeface="Inter" pitchFamily="34" charset="-120"/>
              </a:rPr>
              <a:t> de </a:t>
            </a:r>
            <a:r>
              <a:rPr lang="en-US" sz="2000" kern="0" spc="-36" dirty="0" err="1">
                <a:solidFill>
                  <a:srgbClr val="272525"/>
                </a:solidFill>
                <a:latin typeface="Inter" pitchFamily="34" charset="0"/>
                <a:ea typeface="Inter" pitchFamily="34" charset="-122"/>
                <a:cs typeface="Inter" pitchFamily="34" charset="-120"/>
              </a:rPr>
              <a:t>Jésus</a:t>
            </a:r>
            <a:r>
              <a:rPr lang="en-US" sz="2000" kern="0" spc="-36" dirty="0">
                <a:solidFill>
                  <a:srgbClr val="272525"/>
                </a:solidFill>
                <a:latin typeface="Inter" pitchFamily="34" charset="0"/>
                <a:ea typeface="Inter" pitchFamily="34" charset="-122"/>
                <a:cs typeface="Inter" pitchFamily="34" charset="-120"/>
              </a:rPr>
              <a:t> nous </a:t>
            </a:r>
            <a:r>
              <a:rPr lang="en-US" sz="2000" kern="0" spc="-36" dirty="0" err="1">
                <a:solidFill>
                  <a:srgbClr val="272525"/>
                </a:solidFill>
                <a:latin typeface="Inter" pitchFamily="34" charset="0"/>
                <a:ea typeface="Inter" pitchFamily="34" charset="-122"/>
                <a:cs typeface="Inter" pitchFamily="34" charset="-120"/>
              </a:rPr>
              <a:t>appelle</a:t>
            </a:r>
            <a:r>
              <a:rPr lang="en-US" sz="2000" kern="0" spc="-36" dirty="0">
                <a:solidFill>
                  <a:srgbClr val="272525"/>
                </a:solidFill>
                <a:latin typeface="Inter" pitchFamily="34" charset="0"/>
                <a:ea typeface="Inter" pitchFamily="34" charset="-122"/>
                <a:cs typeface="Inter" pitchFamily="34" charset="-120"/>
              </a:rPr>
              <a:t> à </a:t>
            </a:r>
            <a:r>
              <a:rPr lang="en-US" sz="2000" kern="0" spc="-36" dirty="0" err="1">
                <a:solidFill>
                  <a:srgbClr val="272525"/>
                </a:solidFill>
                <a:latin typeface="Inter" pitchFamily="34" charset="0"/>
                <a:ea typeface="Inter" pitchFamily="34" charset="-122"/>
                <a:cs typeface="Inter" pitchFamily="34" charset="-120"/>
              </a:rPr>
              <a:t>une</a:t>
            </a:r>
            <a:r>
              <a:rPr lang="en-US" sz="2000" kern="0" spc="-36" dirty="0">
                <a:solidFill>
                  <a:srgbClr val="272525"/>
                </a:solidFill>
                <a:latin typeface="Inter" pitchFamily="34" charset="0"/>
                <a:ea typeface="Inter" pitchFamily="34" charset="-122"/>
                <a:cs typeface="Inter" pitchFamily="34" charset="-120"/>
              </a:rPr>
              <a:t> </a:t>
            </a:r>
            <a:r>
              <a:rPr lang="en-US" sz="2000" kern="0" spc="-36" dirty="0" err="1">
                <a:solidFill>
                  <a:srgbClr val="272525"/>
                </a:solidFill>
                <a:latin typeface="Inter" pitchFamily="34" charset="0"/>
                <a:ea typeface="Inter" pitchFamily="34" charset="-122"/>
                <a:cs typeface="Inter" pitchFamily="34" charset="-120"/>
              </a:rPr>
              <a:t>réponde</a:t>
            </a:r>
            <a:r>
              <a:rPr lang="en-US" sz="2000" kern="0" spc="-36" dirty="0">
                <a:solidFill>
                  <a:srgbClr val="272525"/>
                </a:solidFill>
                <a:latin typeface="Inter" pitchFamily="34" charset="0"/>
                <a:ea typeface="Inter" pitchFamily="34" charset="-122"/>
                <a:cs typeface="Inter" pitchFamily="34" charset="-120"/>
              </a:rPr>
              <a:t> de </a:t>
            </a:r>
            <a:r>
              <a:rPr lang="en-US" sz="2000" kern="0" spc="-36" dirty="0" err="1">
                <a:solidFill>
                  <a:srgbClr val="272525"/>
                </a:solidFill>
                <a:latin typeface="Inter" pitchFamily="34" charset="0"/>
                <a:ea typeface="Inter" pitchFamily="34" charset="-122"/>
                <a:cs typeface="Inter" pitchFamily="34" charset="-120"/>
              </a:rPr>
              <a:t>foi</a:t>
            </a:r>
            <a:r>
              <a:rPr lang="en-US" sz="2000" kern="0" spc="-36" dirty="0">
                <a:solidFill>
                  <a:srgbClr val="272525"/>
                </a:solidFill>
                <a:latin typeface="Inter" pitchFamily="34" charset="0"/>
                <a:ea typeface="Inter" pitchFamily="34" charset="-122"/>
                <a:cs typeface="Inter" pitchFamily="34" charset="-120"/>
              </a:rPr>
              <a:t> et </a:t>
            </a:r>
            <a:r>
              <a:rPr lang="en-US" sz="2000" kern="0" spc="-36" dirty="0" err="1">
                <a:solidFill>
                  <a:srgbClr val="272525"/>
                </a:solidFill>
                <a:latin typeface="Inter" pitchFamily="34" charset="0"/>
                <a:ea typeface="Inter" pitchFamily="34" charset="-122"/>
                <a:cs typeface="Inter" pitchFamily="34" charset="-120"/>
              </a:rPr>
              <a:t>d’adoration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86F08-0E65-DE0E-3DBC-992E8D5A0B50}"/>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9EE3A63-0767-130A-469B-B83044ADD889}"/>
              </a:ext>
            </a:extLst>
          </p:cNvPr>
          <p:cNvPicPr>
            <a:picLocks noChangeAspect="1"/>
          </p:cNvPicPr>
          <p:nvPr/>
        </p:nvPicPr>
        <p:blipFill>
          <a:blip r:embed="rId3"/>
          <a:stretch>
            <a:fillRect/>
          </a:stretch>
        </p:blipFill>
        <p:spPr>
          <a:xfrm>
            <a:off x="9144000" y="44050"/>
            <a:ext cx="5486400" cy="8687217"/>
          </a:xfrm>
          <a:prstGeom prst="rect">
            <a:avLst/>
          </a:prstGeom>
        </p:spPr>
      </p:pic>
      <p:sp>
        <p:nvSpPr>
          <p:cNvPr id="3" name="Text 0">
            <a:extLst>
              <a:ext uri="{FF2B5EF4-FFF2-40B4-BE49-F238E27FC236}">
                <a16:creationId xmlns:a16="http://schemas.microsoft.com/office/drawing/2014/main" id="{61469D26-9B16-1713-B4A8-FC5304482B4B}"/>
              </a:ext>
            </a:extLst>
          </p:cNvPr>
          <p:cNvSpPr/>
          <p:nvPr/>
        </p:nvSpPr>
        <p:spPr>
          <a:xfrm>
            <a:off x="0" y="0"/>
            <a:ext cx="9144000" cy="900469"/>
          </a:xfrm>
          <a:prstGeom prst="rect">
            <a:avLst/>
          </a:prstGeom>
          <a:noFill/>
          <a:ln/>
        </p:spPr>
        <p:txBody>
          <a:bodyPr wrap="square" lIns="0" tIns="0" rIns="0" bIns="0" rtlCol="0" anchor="t"/>
          <a:lstStyle/>
          <a:p>
            <a:pPr marL="0" indent="0" algn="ctr">
              <a:lnSpc>
                <a:spcPts val="4750"/>
              </a:lnSpc>
              <a:buNone/>
            </a:pPr>
            <a:r>
              <a:rPr lang="en-US" sz="3800" b="1" kern="0" spc="-114" dirty="0">
                <a:solidFill>
                  <a:srgbClr val="000000"/>
                </a:solidFill>
                <a:latin typeface="Inter Bold" pitchFamily="34" charset="0"/>
                <a:ea typeface="Inter Bold" pitchFamily="34" charset="-122"/>
                <a:cs typeface="Inter Bold" pitchFamily="34" charset="-120"/>
              </a:rPr>
              <a:t>TOUT EST ACCOMPLI !</a:t>
            </a:r>
            <a:endParaRPr lang="en-US" sz="3800" dirty="0"/>
          </a:p>
        </p:txBody>
      </p:sp>
      <p:sp>
        <p:nvSpPr>
          <p:cNvPr id="26" name="ZoneTexte 25">
            <a:extLst>
              <a:ext uri="{FF2B5EF4-FFF2-40B4-BE49-F238E27FC236}">
                <a16:creationId xmlns:a16="http://schemas.microsoft.com/office/drawing/2014/main" id="{BBAADE75-243E-0740-91FD-B13ACCF79B40}"/>
              </a:ext>
            </a:extLst>
          </p:cNvPr>
          <p:cNvSpPr txBox="1"/>
          <p:nvPr/>
        </p:nvSpPr>
        <p:spPr>
          <a:xfrm>
            <a:off x="0" y="1130724"/>
            <a:ext cx="9144000" cy="2616101"/>
          </a:xfrm>
          <a:prstGeom prst="rect">
            <a:avLst/>
          </a:prstGeom>
          <a:solidFill>
            <a:schemeClr val="tx2">
              <a:lumMod val="20000"/>
              <a:lumOff val="80000"/>
            </a:schemeClr>
          </a:solidFill>
        </p:spPr>
        <p:txBody>
          <a:bodyPr wrap="square">
            <a:spAutoFit/>
          </a:bodyPr>
          <a:lstStyle/>
          <a:p>
            <a:r>
              <a:rPr lang="fr-FR" sz="2400" b="1" dirty="0"/>
              <a:t>L’enfant divin promis</a:t>
            </a:r>
          </a:p>
          <a:p>
            <a:pPr>
              <a:tabLst>
                <a:tab pos="88900" algn="l"/>
              </a:tabLst>
            </a:pPr>
            <a:r>
              <a:rPr lang="fr-FR" sz="2000" dirty="0"/>
              <a:t>« Car un enfant est né pour nous, un fils nous est donné. Et il exercera l’autorité royale ; il sera appelé Merveilleux Conseiller, Dieu fort, Père à jamais et Prince de la paix. Il étendra sa souveraineté et il instaurera la paix qui durera toujours au trône de David et à tout son royaume. Sa royauté sera solidement fondée sur le droit et sur la justice, dès à présent et pour l’éternité. Voilà ce que fera le Seigneur des armées célestes dans son ardent amour. »</a:t>
            </a:r>
          </a:p>
          <a:p>
            <a:r>
              <a:rPr lang="fr-FR" sz="2000" dirty="0"/>
              <a:t>Esaïe 9:5-6 </a:t>
            </a:r>
          </a:p>
        </p:txBody>
      </p:sp>
      <p:sp>
        <p:nvSpPr>
          <p:cNvPr id="28" name="ZoneTexte 27">
            <a:extLst>
              <a:ext uri="{FF2B5EF4-FFF2-40B4-BE49-F238E27FC236}">
                <a16:creationId xmlns:a16="http://schemas.microsoft.com/office/drawing/2014/main" id="{77AD3748-6A71-748A-0F8C-EA019747BBA9}"/>
              </a:ext>
            </a:extLst>
          </p:cNvPr>
          <p:cNvSpPr txBox="1"/>
          <p:nvPr/>
        </p:nvSpPr>
        <p:spPr>
          <a:xfrm>
            <a:off x="0" y="3714185"/>
            <a:ext cx="9144000" cy="5047536"/>
          </a:xfrm>
          <a:prstGeom prst="rect">
            <a:avLst/>
          </a:prstGeom>
          <a:solidFill>
            <a:schemeClr val="tx2">
              <a:lumMod val="20000"/>
              <a:lumOff val="80000"/>
            </a:schemeClr>
          </a:solidFill>
        </p:spPr>
        <p:txBody>
          <a:bodyPr wrap="square">
            <a:spAutoFit/>
          </a:bodyPr>
          <a:lstStyle/>
          <a:p>
            <a:endParaRPr lang="fr-FR" sz="2400" b="1" dirty="0"/>
          </a:p>
          <a:p>
            <a:r>
              <a:rPr lang="fr-FR" sz="2400" b="1" dirty="0"/>
              <a:t>S’identifie à nous </a:t>
            </a:r>
          </a:p>
          <a:p>
            <a:r>
              <a:rPr lang="fr-FR" sz="2000" dirty="0"/>
              <a:t>« Celui qui est la Parole est devenu homme et il a vécu parmi nous. Nous avons contemplé sa gloire, la gloire du Fils unique envoyé par son Père : plénitude de grâce et de vérité ! »</a:t>
            </a:r>
          </a:p>
          <a:p>
            <a:r>
              <a:rPr lang="fr-FR" sz="2000" dirty="0"/>
              <a:t>Jean 1:14</a:t>
            </a:r>
          </a:p>
          <a:p>
            <a:endParaRPr lang="fr-FR" sz="2000" dirty="0"/>
          </a:p>
          <a:p>
            <a:r>
              <a:rPr lang="fr-FR" sz="2400" b="1" dirty="0"/>
              <a:t>Afin de nous faire naitre dans son royaume</a:t>
            </a:r>
          </a:p>
          <a:p>
            <a:r>
              <a:rPr lang="fr-FR" sz="2000" dirty="0"/>
              <a:t>« Jésus lui répondit : Vraiment, je te l’assure : à moins de renaître d’en haut , personne ne peut voir le royaume de Dieu. »</a:t>
            </a:r>
          </a:p>
          <a:p>
            <a:r>
              <a:rPr lang="fr-FR" sz="2000" dirty="0"/>
              <a:t>Jean 3:3</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9705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1" presetClass="entr" presetSubtype="0" fill="hold" nodeType="with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 /></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C0D9D8C-366A-45A2-9AE2-685863104166}">
  <we:reference id="wa200005566" version="3.0.0.2" store="fr-FR"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386</TotalTime>
  <Words>877</Words>
  <Application>Microsoft Office PowerPoint</Application>
  <PresentationFormat>Personnalisé</PresentationFormat>
  <Paragraphs>89</Paragraphs>
  <Slides>6</Slides>
  <Notes>6</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ABDOULAYE GANAME</cp:lastModifiedBy>
  <cp:revision>6</cp:revision>
  <dcterms:created xsi:type="dcterms:W3CDTF">2024-12-10T07:45:44Z</dcterms:created>
  <dcterms:modified xsi:type="dcterms:W3CDTF">2024-12-15T08:19:41Z</dcterms:modified>
</cp:coreProperties>
</file>