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9"/>
  </p:notesMasterIdLst>
  <p:sldIdLst>
    <p:sldId id="256" r:id="rId2"/>
    <p:sldId id="264" r:id="rId3"/>
    <p:sldId id="257" r:id="rId4"/>
    <p:sldId id="258" r:id="rId5"/>
    <p:sldId id="259" r:id="rId6"/>
    <p:sldId id="260" r:id="rId7"/>
    <p:sldId id="261" r:id="rId8"/>
  </p:sldIdLst>
  <p:sldSz cx="14630400" cy="8229600"/>
  <p:notesSz cx="8229600" cy="14630400"/>
  <p:embeddedFontLst>
    <p:embeddedFont>
      <p:font typeface="Kanit Light" pitchFamily="2" charset="-34"/>
      <p:regular r:id="rId10"/>
    </p:embeddedFont>
    <p:embeddedFont>
      <p:font typeface="Martel Sans" pitchFamily="2" charset="0"/>
      <p:regular r:id="rId11"/>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D3DA"/>
    <a:srgbClr val="3C7681"/>
    <a:srgbClr val="DAC5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7" d="100"/>
          <a:sy n="67" d="100"/>
        </p:scale>
        <p:origin x="682"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viewProps" Target="view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presProps" Target="pres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font" Target="fonts/font2.fntdata" /><Relationship Id="rId5" Type="http://schemas.openxmlformats.org/officeDocument/2006/relationships/slide" Target="slides/slide4.xml" /><Relationship Id="rId15" Type="http://schemas.openxmlformats.org/officeDocument/2006/relationships/tableStyles" Target="tableStyles.xml" /><Relationship Id="rId10" Type="http://schemas.openxmlformats.org/officeDocument/2006/relationships/font" Target="fonts/font1.fntdata" /><Relationship Id="rId4" Type="http://schemas.openxmlformats.org/officeDocument/2006/relationships/slide" Target="slides/slide3.xml" /><Relationship Id="rId9" Type="http://schemas.openxmlformats.org/officeDocument/2006/relationships/notesMaster" Target="notesMasters/notesMaster1.xml" /><Relationship Id="rId14" Type="http://schemas.openxmlformats.org/officeDocument/2006/relationships/theme" Target="theme/theme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1796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E39F5-C985-1E48-9D13-C419943B08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034514-41A6-5997-B16D-9704FA56D7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891889-9FB0-FA6F-30E7-88BF883A55A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E3F4F5D-F4E5-AC59-11A4-E985F6248954}"/>
              </a:ext>
            </a:extLst>
          </p:cNvPr>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4288665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5" Type="http://schemas.openxmlformats.org/officeDocument/2006/relationships/slideLayout" Target="../slideLayouts/slideLayout5.xml" /><Relationship Id="rId10" Type="http://schemas.openxmlformats.org/officeDocument/2006/relationships/theme" Target="../theme/theme1.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3.xml" /></Relationships>
</file>

<file path=ppt/slides/_rels/slide4.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4.xml" /><Relationship Id="rId1" Type="http://schemas.openxmlformats.org/officeDocument/2006/relationships/slideLayout" Target="../slideLayouts/slideLayout4.xml" /></Relationships>
</file>

<file path=ppt/slides/_rels/slide5.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5.xml" /><Relationship Id="rId1" Type="http://schemas.openxmlformats.org/officeDocument/2006/relationships/slideLayout" Target="../slideLayouts/slideLayout5.xml" /><Relationship Id="rId5" Type="http://schemas.openxmlformats.org/officeDocument/2006/relationships/image" Target="../media/image5.png" /><Relationship Id="rId4" Type="http://schemas.openxmlformats.org/officeDocument/2006/relationships/image" Target="../media/image4.png" /></Relationships>
</file>

<file path=ppt/slides/_rels/slide6.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notesSlide" Target="../notesSlides/notesSlide6.xml" /><Relationship Id="rId1" Type="http://schemas.openxmlformats.org/officeDocument/2006/relationships/slideLayout" Target="../slideLayouts/slideLayout6.xml" /><Relationship Id="rId5" Type="http://schemas.openxmlformats.org/officeDocument/2006/relationships/image" Target="../media/image8.png" /><Relationship Id="rId4" Type="http://schemas.openxmlformats.org/officeDocument/2006/relationships/image" Target="../media/image7.png" /></Relationships>
</file>

<file path=ppt/slides/_rels/slide7.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notesSlide" Target="../notesSlides/notesSlide7.xml"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5644662" y="0"/>
            <a:ext cx="8985738" cy="1568173"/>
          </a:xfrm>
          <a:prstGeom prst="rect">
            <a:avLst/>
          </a:prstGeom>
          <a:noFill/>
          <a:ln/>
        </p:spPr>
        <p:txBody>
          <a:bodyPr wrap="square" lIns="0" tIns="0" rIns="0" bIns="0" rtlCol="0" anchor="t"/>
          <a:lstStyle/>
          <a:p>
            <a:pPr marL="0" indent="0">
              <a:lnSpc>
                <a:spcPts val="5550"/>
              </a:lnSpc>
              <a:buNone/>
            </a:pPr>
            <a:r>
              <a:rPr lang="en-US" sz="4450" b="1" dirty="0">
                <a:solidFill>
                  <a:srgbClr val="272D45"/>
                </a:solidFill>
                <a:ea typeface="Kanit Light" pitchFamily="34" charset="-122"/>
                <a:cs typeface="Kanit Light" pitchFamily="34" charset="-120"/>
              </a:rPr>
              <a:t>Épaphras : modèle de prière persévérante</a:t>
            </a:r>
          </a:p>
          <a:p>
            <a:pPr marL="0" indent="0">
              <a:lnSpc>
                <a:spcPts val="5550"/>
              </a:lnSpc>
              <a:buNone/>
            </a:pPr>
            <a:endParaRPr lang="en-US" sz="4450" dirty="0">
              <a:solidFill>
                <a:srgbClr val="272D45"/>
              </a:solidFill>
              <a:latin typeface="Kanit Light" pitchFamily="34" charset="0"/>
              <a:ea typeface="Kanit Light" pitchFamily="34" charset="-122"/>
              <a:cs typeface="Kanit Light" pitchFamily="34" charset="-120"/>
            </a:endParaRPr>
          </a:p>
          <a:p>
            <a:pPr marL="0" indent="0">
              <a:lnSpc>
                <a:spcPts val="5550"/>
              </a:lnSpc>
              <a:buNone/>
            </a:pPr>
            <a:endParaRPr lang="en-US" sz="4450" dirty="0"/>
          </a:p>
        </p:txBody>
      </p:sp>
      <p:sp>
        <p:nvSpPr>
          <p:cNvPr id="4" name="Text 1"/>
          <p:cNvSpPr/>
          <p:nvPr/>
        </p:nvSpPr>
        <p:spPr>
          <a:xfrm>
            <a:off x="5486400" y="1916723"/>
            <a:ext cx="8903970" cy="3964542"/>
          </a:xfrm>
          <a:prstGeom prst="rect">
            <a:avLst/>
          </a:prstGeom>
          <a:noFill/>
          <a:ln/>
        </p:spPr>
        <p:txBody>
          <a:bodyPr wrap="square" lIns="0" tIns="0" rIns="0" bIns="0" rtlCol="0" anchor="t"/>
          <a:lstStyle/>
          <a:p>
            <a:pPr marL="0" indent="0">
              <a:lnSpc>
                <a:spcPts val="2850"/>
              </a:lnSpc>
              <a:buNone/>
            </a:pPr>
            <a:endParaRPr lang="en-US" sz="1750" dirty="0">
              <a:solidFill>
                <a:srgbClr val="2C3249"/>
              </a:solidFill>
              <a:latin typeface="Martel Sans" pitchFamily="34" charset="0"/>
              <a:ea typeface="Martel Sans" pitchFamily="34" charset="-122"/>
              <a:cs typeface="Martel Sans" pitchFamily="34" charset="-120"/>
            </a:endParaRPr>
          </a:p>
          <a:p>
            <a:pPr marL="182563" algn="just">
              <a:lnSpc>
                <a:spcPts val="2850"/>
              </a:lnSpc>
              <a:buNone/>
            </a:pPr>
            <a:r>
              <a:rPr lang="fr-FR" sz="2800" dirty="0">
                <a:solidFill>
                  <a:srgbClr val="2C3249"/>
                </a:solidFill>
                <a:ea typeface="Martel Sans" pitchFamily="34" charset="-122"/>
                <a:cs typeface="Aldhabi" panose="020F0502020204030204" pitchFamily="2" charset="-78"/>
              </a:rPr>
              <a:t>‘ </a:t>
            </a:r>
            <a:r>
              <a:rPr lang="fr-FR" sz="2800" dirty="0" err="1">
                <a:solidFill>
                  <a:srgbClr val="2C3249"/>
                </a:solidFill>
                <a:ea typeface="Martel Sans" pitchFamily="34" charset="-122"/>
                <a:cs typeface="Aldhabi" panose="020F0502020204030204" pitchFamily="2" charset="-78"/>
              </a:rPr>
              <a:t>Epaphras</a:t>
            </a:r>
            <a:r>
              <a:rPr lang="fr-FR" sz="2800" dirty="0">
                <a:solidFill>
                  <a:srgbClr val="2C3249"/>
                </a:solidFill>
                <a:ea typeface="Martel Sans" pitchFamily="34" charset="-122"/>
                <a:cs typeface="Aldhabi" panose="020F0502020204030204" pitchFamily="2" charset="-78"/>
              </a:rPr>
              <a:t>, qui est aussi l’un des vôtres, et un serviteur de Jésus-Christ, vous envoie également ses salutations. Il combat sans cesse pour vous dans ses prières, pour que vous teniez bon, comme des adultes dans la foi, prêts à accomplir pleinement la volonté de Dieu. Je lui rends ce témoignage : il se dépense beaucoup pour vous, ainsi que pour ceux de Laodicée et de Hiérapolis. '</a:t>
            </a:r>
          </a:p>
          <a:p>
            <a:pPr marL="0" indent="0">
              <a:lnSpc>
                <a:spcPts val="2850"/>
              </a:lnSpc>
              <a:buNone/>
            </a:pPr>
            <a:endParaRPr lang="fr-FR" sz="2800" dirty="0">
              <a:solidFill>
                <a:srgbClr val="2C3249"/>
              </a:solidFill>
              <a:ea typeface="Martel Sans" pitchFamily="34" charset="-122"/>
              <a:cs typeface="Aldhabi" panose="020F0502020204030204" pitchFamily="2" charset="-78"/>
            </a:endParaRPr>
          </a:p>
          <a:p>
            <a:pPr marL="182563">
              <a:lnSpc>
                <a:spcPts val="2850"/>
              </a:lnSpc>
              <a:buNone/>
            </a:pPr>
            <a:r>
              <a:rPr lang="fr-FR" sz="2800" dirty="0">
                <a:solidFill>
                  <a:srgbClr val="2C3249"/>
                </a:solidFill>
                <a:ea typeface="Martel Sans" pitchFamily="34" charset="-122"/>
                <a:cs typeface="Aldhabi" panose="020F0502020204030204" pitchFamily="2" charset="-78"/>
              </a:rPr>
              <a:t>Colossiens 4:12-13</a:t>
            </a:r>
            <a:endParaRPr lang="en-US" sz="2800" dirty="0">
              <a:solidFill>
                <a:srgbClr val="2C3249"/>
              </a:solidFill>
              <a:ea typeface="Martel Sans" pitchFamily="34" charset="-122"/>
              <a:cs typeface="Aldhabi" panose="020F0502020204030204" pitchFamily="2" charset="-78"/>
            </a:endParaRPr>
          </a:p>
          <a:p>
            <a:pPr marL="0" indent="0">
              <a:lnSpc>
                <a:spcPts val="2850"/>
              </a:lnSpc>
              <a:buNone/>
            </a:pPr>
            <a:endParaRPr lang="en-US" sz="1750" dirty="0">
              <a:solidFill>
                <a:srgbClr val="2C3249"/>
              </a:solidFill>
              <a:latin typeface="Martel Sans" pitchFamily="34" charset="0"/>
              <a:ea typeface="Martel Sans" pitchFamily="34" charset="-122"/>
              <a:cs typeface="Martel Sans" pitchFamily="34" charset="-120"/>
            </a:endParaRPr>
          </a:p>
          <a:p>
            <a:pPr marL="0" indent="0">
              <a:lnSpc>
                <a:spcPts val="2850"/>
              </a:lnSpc>
              <a:buNone/>
            </a:pPr>
            <a:endParaRPr lang="en-US" sz="1750" dirty="0">
              <a:solidFill>
                <a:srgbClr val="2C3249"/>
              </a:solidFill>
              <a:latin typeface="Martel Sans" pitchFamily="34" charset="0"/>
              <a:ea typeface="Martel Sans" pitchFamily="34" charset="-122"/>
              <a:cs typeface="Martel Sans" pitchFamily="34" charset="-120"/>
            </a:endParaRPr>
          </a:p>
          <a:p>
            <a:pPr marL="0" indent="0">
              <a:lnSpc>
                <a:spcPts val="2850"/>
              </a:lnSpc>
              <a:buNone/>
            </a:pPr>
            <a:endParaRPr lang="en-US" sz="1750" dirty="0">
              <a:solidFill>
                <a:srgbClr val="2C3249"/>
              </a:solidFill>
              <a:latin typeface="Martel Sans" pitchFamily="34" charset="0"/>
              <a:ea typeface="Martel Sans" pitchFamily="34" charset="-122"/>
              <a:cs typeface="Martel Sans" pitchFamily="34" charset="-120"/>
            </a:endParaRPr>
          </a:p>
          <a:p>
            <a:pPr marL="0" indent="0">
              <a:lnSpc>
                <a:spcPts val="2850"/>
              </a:lnSpc>
              <a:buNone/>
            </a:pPr>
            <a:endParaRPr lang="en-US" sz="1750" dirty="0">
              <a:solidFill>
                <a:srgbClr val="2C3249"/>
              </a:solidFill>
              <a:latin typeface="Martel Sans" pitchFamily="34" charset="0"/>
              <a:ea typeface="Martel Sans" pitchFamily="34" charset="-122"/>
              <a:cs typeface="Martel Sans" pitchFamily="34" charset="-120"/>
            </a:endParaRPr>
          </a:p>
          <a:p>
            <a:pPr marL="0" indent="0">
              <a:lnSpc>
                <a:spcPts val="2850"/>
              </a:lnSpc>
              <a:buNone/>
            </a:pPr>
            <a:endParaRPr lang="en-US" sz="1750" dirty="0">
              <a:solidFill>
                <a:srgbClr val="2C3249"/>
              </a:solidFill>
              <a:latin typeface="Martel Sans" pitchFamily="34" charset="0"/>
              <a:ea typeface="Martel Sans" pitchFamily="34" charset="-122"/>
              <a:cs typeface="Martel Sans" pitchFamily="34" charset="-120"/>
            </a:endParaRPr>
          </a:p>
          <a:p>
            <a:pPr marL="0" indent="0">
              <a:lnSpc>
                <a:spcPts val="2850"/>
              </a:lnSpc>
              <a:buNone/>
            </a:pPr>
            <a:r>
              <a:rPr lang="en-US" sz="1750" dirty="0">
                <a:solidFill>
                  <a:srgbClr val="2C3249"/>
                </a:solidFill>
                <a:latin typeface="Martel Sans" pitchFamily="34" charset="0"/>
                <a:ea typeface="Martel Sans" pitchFamily="34" charset="-122"/>
                <a:cs typeface="Martel Sans" pitchFamily="34" charset="-120"/>
              </a:rPr>
              <a:t>.</a:t>
            </a:r>
            <a:endParaRPr lang="en-US" sz="1750" dirty="0"/>
          </a:p>
        </p:txBody>
      </p:sp>
      <p:sp>
        <p:nvSpPr>
          <p:cNvPr id="6" name="Text 3"/>
          <p:cNvSpPr/>
          <p:nvPr/>
        </p:nvSpPr>
        <p:spPr>
          <a:xfrm>
            <a:off x="6395085" y="5435203"/>
            <a:ext cx="133112" cy="97512"/>
          </a:xfrm>
          <a:prstGeom prst="rect">
            <a:avLst/>
          </a:prstGeom>
          <a:noFill/>
          <a:ln/>
        </p:spPr>
        <p:txBody>
          <a:bodyPr wrap="none" lIns="0" tIns="0" rIns="0" bIns="0" rtlCol="0" anchor="t"/>
          <a:lstStyle/>
          <a:p>
            <a:pPr marL="0" indent="0" algn="ctr">
              <a:lnSpc>
                <a:spcPts val="750"/>
              </a:lnSpc>
              <a:buNone/>
            </a:pPr>
            <a:r>
              <a:rPr lang="en-US" sz="750" dirty="0">
                <a:solidFill>
                  <a:srgbClr val="FFFFFF"/>
                </a:solidFill>
                <a:latin typeface="Martel Sans Medium" pitchFamily="34" charset="0"/>
                <a:ea typeface="Martel Sans Medium" pitchFamily="34" charset="-122"/>
                <a:cs typeface="Martel Sans Medium" pitchFamily="34" charset="-120"/>
              </a:rPr>
              <a:t>AG</a:t>
            </a:r>
            <a:endParaRPr lang="en-US" sz="750" dirty="0"/>
          </a:p>
        </p:txBody>
      </p:sp>
      <p:sp>
        <p:nvSpPr>
          <p:cNvPr id="7" name="Text 4"/>
          <p:cNvSpPr/>
          <p:nvPr/>
        </p:nvSpPr>
        <p:spPr>
          <a:xfrm>
            <a:off x="9989820" y="7797988"/>
            <a:ext cx="4563071" cy="431612"/>
          </a:xfrm>
          <a:prstGeom prst="rect">
            <a:avLst/>
          </a:prstGeom>
          <a:noFill/>
          <a:ln/>
        </p:spPr>
        <p:txBody>
          <a:bodyPr wrap="none" lIns="0" tIns="0" rIns="0" bIns="0" rtlCol="0" anchor="t"/>
          <a:lstStyle/>
          <a:p>
            <a:pPr marL="0" indent="0" algn="r">
              <a:lnSpc>
                <a:spcPts val="3100"/>
              </a:lnSpc>
              <a:buNone/>
            </a:pPr>
            <a:r>
              <a:rPr lang="en-US" sz="1600" b="1" dirty="0">
                <a:solidFill>
                  <a:srgbClr val="2C3249"/>
                </a:solidFill>
                <a:ea typeface="Martel Sans Bold" pitchFamily="34" charset="-122"/>
                <a:cs typeface="Martel Sans Bold" pitchFamily="34" charset="-120"/>
              </a:rPr>
              <a:t>Prédication du 19/01/2025 -</a:t>
            </a:r>
            <a:r>
              <a:rPr lang="en-US" b="1" dirty="0">
                <a:solidFill>
                  <a:srgbClr val="2C3249"/>
                </a:solidFill>
                <a:ea typeface="Martel Sans Bold" pitchFamily="34" charset="-122"/>
                <a:cs typeface="Martel Sans Bold" pitchFamily="34" charset="-120"/>
              </a:rPr>
              <a:t> </a:t>
            </a:r>
            <a:r>
              <a:rPr lang="en-US" sz="1600" b="1" dirty="0">
                <a:solidFill>
                  <a:srgbClr val="2C3249"/>
                </a:solidFill>
                <a:ea typeface="Martel Sans Bold" pitchFamily="34" charset="-122"/>
                <a:cs typeface="Martel Sans Bold" pitchFamily="34" charset="-120"/>
              </a:rPr>
              <a:t>Abdoulaye GANAME</a:t>
            </a:r>
            <a:endParaRPr 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AEE19-0DFC-FA87-170F-B54368970AF4}"/>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F53C0682-946A-7234-01E9-2C214430B768}"/>
              </a:ext>
            </a:extLst>
          </p:cNvPr>
          <p:cNvPicPr>
            <a:picLocks noChangeAspect="1"/>
          </p:cNvPicPr>
          <p:nvPr/>
        </p:nvPicPr>
        <p:blipFill>
          <a:blip r:embed="rId3"/>
          <a:stretch>
            <a:fillRect/>
          </a:stretch>
        </p:blipFill>
        <p:spPr>
          <a:xfrm>
            <a:off x="0" y="0"/>
            <a:ext cx="4373217" cy="8229600"/>
          </a:xfrm>
          <a:prstGeom prst="rect">
            <a:avLst/>
          </a:prstGeom>
        </p:spPr>
      </p:pic>
      <p:sp>
        <p:nvSpPr>
          <p:cNvPr id="3" name="Text 0">
            <a:extLst>
              <a:ext uri="{FF2B5EF4-FFF2-40B4-BE49-F238E27FC236}">
                <a16:creationId xmlns:a16="http://schemas.microsoft.com/office/drawing/2014/main" id="{32DB8F06-DF65-404A-574A-96A535FF1849}"/>
              </a:ext>
            </a:extLst>
          </p:cNvPr>
          <p:cNvSpPr/>
          <p:nvPr/>
        </p:nvSpPr>
        <p:spPr>
          <a:xfrm>
            <a:off x="4373218" y="0"/>
            <a:ext cx="10116506" cy="7951304"/>
          </a:xfrm>
          <a:prstGeom prst="rect">
            <a:avLst/>
          </a:prstGeom>
          <a:noFill/>
          <a:ln/>
        </p:spPr>
        <p:txBody>
          <a:bodyPr wrap="square" lIns="0" tIns="0" rIns="0" bIns="0" rtlCol="0" anchor="t"/>
          <a:lstStyle/>
          <a:p>
            <a:pPr marL="92075"/>
            <a:r>
              <a:rPr lang="fr-FR" sz="4800" b="1" dirty="0"/>
              <a:t>Contexte</a:t>
            </a:r>
          </a:p>
          <a:p>
            <a:pPr marL="92075"/>
            <a:endParaRPr lang="fr-FR" sz="2400" b="1" dirty="0"/>
          </a:p>
          <a:p>
            <a:pPr marL="92075" algn="just"/>
            <a:r>
              <a:rPr lang="fr-FR" sz="2400" dirty="0"/>
              <a:t>Paul, prisonnier à Rome, s’est servi du même fidèle </a:t>
            </a:r>
            <a:r>
              <a:rPr lang="fr-FR" sz="2400" dirty="0" err="1"/>
              <a:t>Tychique</a:t>
            </a:r>
            <a:r>
              <a:rPr lang="fr-FR" sz="2400" dirty="0"/>
              <a:t>, pour porter ses deux lettres aux Éphésiens et aux Colossiens (Éphésiens 6. 21, 22). </a:t>
            </a:r>
          </a:p>
          <a:p>
            <a:pPr marL="92075" algn="just"/>
            <a:r>
              <a:rPr lang="fr-FR" sz="2400" dirty="0"/>
              <a:t>D’autres frères et hommes de Dieu participaient à ses travaux et partageaient ses sujets de prières : Epaphras qui, après avoir parlé du Seigneur aux Colossiens (chapitre 1.7), parlait d’eux au Seigneur (verset 12).</a:t>
            </a:r>
          </a:p>
          <a:p>
            <a:pPr marL="92075"/>
            <a:endParaRPr lang="fr-FR" sz="2400" dirty="0"/>
          </a:p>
          <a:p>
            <a:pPr marL="92075" algn="just"/>
            <a:r>
              <a:rPr lang="fr-FR" sz="2400" dirty="0"/>
              <a:t>Epaphras, un chrétien de Colosses, prie pour ses frères et sœurs dans la foi. Il les encourage à grandir spirituellement et à vivre selon la volonté de Dieu. Il s'investit dans leurs vies, manifestant ainsi son amour et son dévouement.</a:t>
            </a:r>
          </a:p>
        </p:txBody>
      </p:sp>
      <p:sp>
        <p:nvSpPr>
          <p:cNvPr id="4" name="Text 1">
            <a:extLst>
              <a:ext uri="{FF2B5EF4-FFF2-40B4-BE49-F238E27FC236}">
                <a16:creationId xmlns:a16="http://schemas.microsoft.com/office/drawing/2014/main" id="{C58FC52E-01ED-4B69-4E6A-717A7D881357}"/>
              </a:ext>
            </a:extLst>
          </p:cNvPr>
          <p:cNvSpPr/>
          <p:nvPr/>
        </p:nvSpPr>
        <p:spPr>
          <a:xfrm>
            <a:off x="5486400" y="1916723"/>
            <a:ext cx="9144000" cy="3964542"/>
          </a:xfrm>
          <a:prstGeom prst="rect">
            <a:avLst/>
          </a:prstGeom>
          <a:noFill/>
          <a:ln/>
        </p:spPr>
        <p:txBody>
          <a:bodyPr wrap="square" lIns="0" tIns="0" rIns="0" bIns="0" rtlCol="0" anchor="t"/>
          <a:lstStyle/>
          <a:p>
            <a:pPr marL="0" indent="0">
              <a:lnSpc>
                <a:spcPts val="2850"/>
              </a:lnSpc>
              <a:buNone/>
            </a:pPr>
            <a:endParaRPr lang="en-US" sz="1750" dirty="0">
              <a:solidFill>
                <a:srgbClr val="2C3249"/>
              </a:solidFill>
              <a:latin typeface="Martel Sans" pitchFamily="34" charset="0"/>
              <a:ea typeface="Martel Sans" pitchFamily="34" charset="-122"/>
              <a:cs typeface="Martel Sans" pitchFamily="34" charset="-120"/>
            </a:endParaRPr>
          </a:p>
          <a:p>
            <a:pPr marL="0" indent="0">
              <a:lnSpc>
                <a:spcPts val="2850"/>
              </a:lnSpc>
              <a:buNone/>
            </a:pPr>
            <a:endParaRPr lang="en-US" sz="1750" dirty="0">
              <a:solidFill>
                <a:srgbClr val="2C3249"/>
              </a:solidFill>
              <a:latin typeface="Martel Sans" pitchFamily="34" charset="0"/>
              <a:ea typeface="Martel Sans" pitchFamily="34" charset="-122"/>
              <a:cs typeface="Martel Sans" pitchFamily="34" charset="-120"/>
            </a:endParaRPr>
          </a:p>
          <a:p>
            <a:pPr marL="0" indent="0">
              <a:lnSpc>
                <a:spcPts val="2850"/>
              </a:lnSpc>
              <a:buNone/>
            </a:pPr>
            <a:endParaRPr lang="en-US" sz="1750" dirty="0">
              <a:solidFill>
                <a:srgbClr val="2C3249"/>
              </a:solidFill>
              <a:latin typeface="Martel Sans" pitchFamily="34" charset="0"/>
              <a:ea typeface="Martel Sans" pitchFamily="34" charset="-122"/>
              <a:cs typeface="Martel Sans" pitchFamily="34" charset="-120"/>
            </a:endParaRPr>
          </a:p>
          <a:p>
            <a:pPr marL="0" indent="0">
              <a:lnSpc>
                <a:spcPts val="2850"/>
              </a:lnSpc>
              <a:buNone/>
            </a:pPr>
            <a:endParaRPr lang="en-US" sz="1750" dirty="0">
              <a:solidFill>
                <a:srgbClr val="2C3249"/>
              </a:solidFill>
              <a:latin typeface="Martel Sans" pitchFamily="34" charset="0"/>
              <a:ea typeface="Martel Sans" pitchFamily="34" charset="-122"/>
              <a:cs typeface="Martel Sans" pitchFamily="34" charset="-120"/>
            </a:endParaRPr>
          </a:p>
          <a:p>
            <a:pPr marL="0" indent="0">
              <a:lnSpc>
                <a:spcPts val="2850"/>
              </a:lnSpc>
              <a:buNone/>
            </a:pPr>
            <a:endParaRPr lang="en-US" sz="1750" dirty="0">
              <a:solidFill>
                <a:srgbClr val="2C3249"/>
              </a:solidFill>
              <a:latin typeface="Martel Sans" pitchFamily="34" charset="0"/>
              <a:ea typeface="Martel Sans" pitchFamily="34" charset="-122"/>
              <a:cs typeface="Martel Sans" pitchFamily="34" charset="-120"/>
            </a:endParaRPr>
          </a:p>
          <a:p>
            <a:pPr marL="0" indent="0">
              <a:lnSpc>
                <a:spcPts val="2850"/>
              </a:lnSpc>
              <a:buNone/>
            </a:pPr>
            <a:endParaRPr lang="en-US" sz="1750" dirty="0">
              <a:solidFill>
                <a:srgbClr val="2C3249"/>
              </a:solidFill>
              <a:latin typeface="Martel Sans" pitchFamily="34" charset="0"/>
              <a:ea typeface="Martel Sans" pitchFamily="34" charset="-122"/>
              <a:cs typeface="Martel Sans" pitchFamily="34" charset="-120"/>
            </a:endParaRPr>
          </a:p>
          <a:p>
            <a:pPr marL="0" indent="0">
              <a:lnSpc>
                <a:spcPts val="2850"/>
              </a:lnSpc>
              <a:buNone/>
            </a:pPr>
            <a:r>
              <a:rPr lang="en-US" sz="1750" dirty="0">
                <a:solidFill>
                  <a:srgbClr val="2C3249"/>
                </a:solidFill>
                <a:latin typeface="Martel Sans" pitchFamily="34" charset="0"/>
                <a:ea typeface="Martel Sans" pitchFamily="34" charset="-122"/>
                <a:cs typeface="Martel Sans" pitchFamily="34" charset="-120"/>
              </a:rPr>
              <a:t>.</a:t>
            </a:r>
            <a:endParaRPr lang="en-US" sz="1750" dirty="0"/>
          </a:p>
        </p:txBody>
      </p:sp>
      <p:sp>
        <p:nvSpPr>
          <p:cNvPr id="6" name="Text 3">
            <a:extLst>
              <a:ext uri="{FF2B5EF4-FFF2-40B4-BE49-F238E27FC236}">
                <a16:creationId xmlns:a16="http://schemas.microsoft.com/office/drawing/2014/main" id="{CF5835C0-22EA-3912-328F-DC606C0B8DF0}"/>
              </a:ext>
            </a:extLst>
          </p:cNvPr>
          <p:cNvSpPr/>
          <p:nvPr/>
        </p:nvSpPr>
        <p:spPr>
          <a:xfrm>
            <a:off x="6395085" y="5435203"/>
            <a:ext cx="133112" cy="97512"/>
          </a:xfrm>
          <a:prstGeom prst="rect">
            <a:avLst/>
          </a:prstGeom>
          <a:noFill/>
          <a:ln/>
        </p:spPr>
        <p:txBody>
          <a:bodyPr wrap="none" lIns="0" tIns="0" rIns="0" bIns="0" rtlCol="0" anchor="t"/>
          <a:lstStyle/>
          <a:p>
            <a:pPr marL="0" indent="0" algn="ctr">
              <a:lnSpc>
                <a:spcPts val="750"/>
              </a:lnSpc>
              <a:buNone/>
            </a:pPr>
            <a:r>
              <a:rPr lang="en-US" sz="750" dirty="0">
                <a:solidFill>
                  <a:srgbClr val="FFFFFF"/>
                </a:solidFill>
                <a:latin typeface="Martel Sans Medium" pitchFamily="34" charset="0"/>
                <a:ea typeface="Martel Sans Medium" pitchFamily="34" charset="-122"/>
                <a:cs typeface="Martel Sans Medium" pitchFamily="34" charset="-120"/>
              </a:rPr>
              <a:t>AG</a:t>
            </a:r>
            <a:endParaRPr lang="en-US" sz="750" dirty="0"/>
          </a:p>
        </p:txBody>
      </p:sp>
    </p:spTree>
    <p:extLst>
      <p:ext uri="{BB962C8B-B14F-4D97-AF65-F5344CB8AC3E}">
        <p14:creationId xmlns:p14="http://schemas.microsoft.com/office/powerpoint/2010/main" val="3248790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0" y="1"/>
            <a:ext cx="14431615" cy="1172816"/>
          </a:xfrm>
          <a:prstGeom prst="rect">
            <a:avLst/>
          </a:prstGeom>
          <a:noFill/>
          <a:ln/>
        </p:spPr>
        <p:txBody>
          <a:bodyPr wrap="none" lIns="0" tIns="0" rIns="0" bIns="0" rtlCol="0" anchor="t"/>
          <a:lstStyle/>
          <a:p>
            <a:pPr marL="0" indent="0">
              <a:lnSpc>
                <a:spcPts val="5550"/>
              </a:lnSpc>
              <a:buNone/>
            </a:pPr>
            <a:r>
              <a:rPr lang="en-US" sz="4450" b="1" dirty="0">
                <a:solidFill>
                  <a:srgbClr val="272D45"/>
                </a:solidFill>
                <a:ea typeface="Kanit Light" pitchFamily="34" charset="-122"/>
                <a:cs typeface="Kanit Light" pitchFamily="34" charset="-120"/>
              </a:rPr>
              <a:t> Epaphras, Un cœur dévoué au service</a:t>
            </a:r>
            <a:endParaRPr lang="en-US" sz="4450" b="1" dirty="0"/>
          </a:p>
        </p:txBody>
      </p:sp>
      <p:sp>
        <p:nvSpPr>
          <p:cNvPr id="3" name="Text 1"/>
          <p:cNvSpPr/>
          <p:nvPr/>
        </p:nvSpPr>
        <p:spPr>
          <a:xfrm>
            <a:off x="198784" y="1303517"/>
            <a:ext cx="4075043" cy="644553"/>
          </a:xfrm>
          <a:prstGeom prst="rect">
            <a:avLst/>
          </a:prstGeom>
          <a:noFill/>
          <a:ln/>
        </p:spPr>
        <p:txBody>
          <a:bodyPr wrap="none" lIns="0" tIns="0" rIns="0" bIns="0" rtlCol="0" anchor="t"/>
          <a:lstStyle/>
          <a:p>
            <a:pPr marL="0" indent="0">
              <a:lnSpc>
                <a:spcPts val="2750"/>
              </a:lnSpc>
              <a:buNone/>
            </a:pPr>
            <a:r>
              <a:rPr lang="en-US" sz="2800" b="1" dirty="0">
                <a:solidFill>
                  <a:srgbClr val="272D45"/>
                </a:solidFill>
                <a:ea typeface="Kanit Light" pitchFamily="34" charset="-122"/>
                <a:cs typeface="Kanit Light" panose="020B0604020202020204" charset="-34"/>
              </a:rPr>
              <a:t>Un serviteur fidèle</a:t>
            </a:r>
            <a:endParaRPr lang="en-US" sz="2800" b="1" dirty="0">
              <a:cs typeface="Kanit Light" panose="020B0604020202020204" charset="-34"/>
            </a:endParaRPr>
          </a:p>
        </p:txBody>
      </p:sp>
      <p:sp>
        <p:nvSpPr>
          <p:cNvPr id="4" name="Text 2"/>
          <p:cNvSpPr/>
          <p:nvPr/>
        </p:nvSpPr>
        <p:spPr>
          <a:xfrm>
            <a:off x="198784" y="2206486"/>
            <a:ext cx="6179156" cy="4412973"/>
          </a:xfrm>
          <a:prstGeom prst="rect">
            <a:avLst/>
          </a:prstGeom>
          <a:noFill/>
          <a:ln/>
        </p:spPr>
        <p:txBody>
          <a:bodyPr wrap="square" lIns="0" tIns="0" rIns="0" bIns="0" rtlCol="0" anchor="t"/>
          <a:lstStyle/>
          <a:p>
            <a:pPr marL="0" indent="0" algn="just">
              <a:lnSpc>
                <a:spcPts val="2850"/>
              </a:lnSpc>
              <a:buNone/>
            </a:pPr>
            <a:r>
              <a:rPr lang="en-US" sz="2400" dirty="0">
                <a:solidFill>
                  <a:srgbClr val="2C3249"/>
                </a:solidFill>
                <a:ea typeface="Martel Sans" pitchFamily="34" charset="-122"/>
                <a:cs typeface="Martel Sans" pitchFamily="34" charset="-120"/>
              </a:rPr>
              <a:t>Épaphras était un serviteur dévoué de Christ, portant le message de l’Évangile à </a:t>
            </a:r>
            <a:r>
              <a:rPr lang="en-US" sz="2400" dirty="0" err="1">
                <a:solidFill>
                  <a:srgbClr val="2C3249"/>
                </a:solidFill>
                <a:ea typeface="Martel Sans" pitchFamily="34" charset="-122"/>
                <a:cs typeface="Martel Sans" pitchFamily="34" charset="-120"/>
              </a:rPr>
              <a:t>Colosses</a:t>
            </a:r>
            <a:r>
              <a:rPr lang="en-US" sz="2400" dirty="0">
                <a:solidFill>
                  <a:srgbClr val="2C3249"/>
                </a:solidFill>
                <a:ea typeface="Martel Sans" pitchFamily="34" charset="-122"/>
                <a:cs typeface="Martel Sans" pitchFamily="34" charset="-120"/>
              </a:rPr>
              <a:t>.</a:t>
            </a:r>
          </a:p>
        </p:txBody>
      </p:sp>
      <p:sp>
        <p:nvSpPr>
          <p:cNvPr id="5" name="Text 3"/>
          <p:cNvSpPr/>
          <p:nvPr/>
        </p:nvSpPr>
        <p:spPr>
          <a:xfrm>
            <a:off x="7038500" y="1311964"/>
            <a:ext cx="7336671" cy="894522"/>
          </a:xfrm>
          <a:prstGeom prst="rect">
            <a:avLst/>
          </a:prstGeom>
          <a:noFill/>
          <a:ln/>
        </p:spPr>
        <p:txBody>
          <a:bodyPr wrap="none" lIns="0" tIns="0" rIns="0" bIns="0" rtlCol="0" anchor="t"/>
          <a:lstStyle/>
          <a:p>
            <a:pPr marL="0" indent="0">
              <a:lnSpc>
                <a:spcPts val="2750"/>
              </a:lnSpc>
              <a:buNone/>
            </a:pPr>
            <a:r>
              <a:rPr lang="en-US" sz="2800" b="1" dirty="0">
                <a:solidFill>
                  <a:srgbClr val="272D45"/>
                </a:solidFill>
                <a:ea typeface="Kanit Light" pitchFamily="34" charset="-122"/>
                <a:cs typeface="Kanit Light" pitchFamily="34" charset="-120"/>
              </a:rPr>
              <a:t>Un cœur pour les autres</a:t>
            </a:r>
            <a:endParaRPr lang="en-US" sz="2800" b="1" dirty="0"/>
          </a:p>
        </p:txBody>
      </p:sp>
      <p:sp>
        <p:nvSpPr>
          <p:cNvPr id="6" name="Text 4"/>
          <p:cNvSpPr/>
          <p:nvPr/>
        </p:nvSpPr>
        <p:spPr>
          <a:xfrm>
            <a:off x="7038501" y="2206486"/>
            <a:ext cx="6974679" cy="1054504"/>
          </a:xfrm>
          <a:prstGeom prst="rect">
            <a:avLst/>
          </a:prstGeom>
          <a:noFill/>
          <a:ln/>
        </p:spPr>
        <p:txBody>
          <a:bodyPr wrap="square" lIns="0" tIns="0" rIns="0" bIns="0" rtlCol="0" anchor="t"/>
          <a:lstStyle/>
          <a:p>
            <a:pPr marL="0" indent="0" algn="just">
              <a:lnSpc>
                <a:spcPts val="2850"/>
              </a:lnSpc>
              <a:buNone/>
            </a:pPr>
            <a:r>
              <a:rPr lang="en-US" sz="2400" dirty="0">
                <a:solidFill>
                  <a:srgbClr val="2C3249"/>
                </a:solidFill>
                <a:ea typeface="Martel Sans" pitchFamily="34" charset="-122"/>
                <a:cs typeface="Martel Sans" pitchFamily="34" charset="-120"/>
              </a:rPr>
              <a:t>Il témoignait d'un profond amour pour les croyants à Colosses, Laodicée et Hiérapolis.</a:t>
            </a:r>
          </a:p>
          <a:p>
            <a:pPr marL="0" indent="0">
              <a:lnSpc>
                <a:spcPts val="2850"/>
              </a:lnSpc>
              <a:buNone/>
            </a:pPr>
            <a:endParaRPr lang="en-US" sz="2800" dirty="0"/>
          </a:p>
        </p:txBody>
      </p:sp>
      <p:sp>
        <p:nvSpPr>
          <p:cNvPr id="8" name="ZoneTexte 7">
            <a:extLst>
              <a:ext uri="{FF2B5EF4-FFF2-40B4-BE49-F238E27FC236}">
                <a16:creationId xmlns:a16="http://schemas.microsoft.com/office/drawing/2014/main" id="{6DC12D88-ECA2-3188-A5C6-D66C6145DA68}"/>
              </a:ext>
            </a:extLst>
          </p:cNvPr>
          <p:cNvSpPr txBox="1"/>
          <p:nvPr/>
        </p:nvSpPr>
        <p:spPr>
          <a:xfrm>
            <a:off x="198784" y="3660220"/>
            <a:ext cx="6179156" cy="2311980"/>
          </a:xfrm>
          <a:prstGeom prst="rect">
            <a:avLst/>
          </a:prstGeom>
          <a:solidFill>
            <a:srgbClr val="AED3DA"/>
          </a:solidFill>
        </p:spPr>
        <p:txBody>
          <a:bodyPr wrap="square">
            <a:spAutoFit/>
          </a:bodyPr>
          <a:lstStyle/>
          <a:p>
            <a:pPr marL="0" indent="0" algn="just">
              <a:lnSpc>
                <a:spcPts val="2850"/>
              </a:lnSpc>
              <a:buNone/>
            </a:pPr>
            <a:r>
              <a:rPr lang="fr-FR" sz="2400" dirty="0">
                <a:solidFill>
                  <a:srgbClr val="2C3249"/>
                </a:solidFill>
                <a:ea typeface="Martel Sans" pitchFamily="34" charset="-122"/>
                <a:cs typeface="Martel Sans" pitchFamily="34" charset="-120"/>
              </a:rPr>
              <a:t>' – Très bien, lui dit son maître, tu es un bon serviteur, en qui l’on peut avoir confiance. Tu t’es montré fidèle en peu de choses. C’est pourquoi je t’en confierai de plus importantes. Viens partager la joie de ton maître ! » '</a:t>
            </a:r>
          </a:p>
          <a:p>
            <a:pPr marL="0" indent="0" algn="just">
              <a:lnSpc>
                <a:spcPts val="2850"/>
              </a:lnSpc>
              <a:buNone/>
            </a:pPr>
            <a:r>
              <a:rPr lang="fr-FR" sz="2400" dirty="0">
                <a:solidFill>
                  <a:srgbClr val="2C3249"/>
                </a:solidFill>
                <a:ea typeface="Martel Sans" pitchFamily="34" charset="-122"/>
                <a:cs typeface="Martel Sans" pitchFamily="34" charset="-120"/>
              </a:rPr>
              <a:t>Matthieu 25:21</a:t>
            </a:r>
            <a:endParaRPr lang="en-US" sz="2400" dirty="0">
              <a:solidFill>
                <a:srgbClr val="2C3249"/>
              </a:solidFill>
              <a:ea typeface="Martel Sans" pitchFamily="34" charset="-122"/>
              <a:cs typeface="Martel Sans" pitchFamily="34" charset="-120"/>
            </a:endParaRPr>
          </a:p>
        </p:txBody>
      </p:sp>
      <p:sp>
        <p:nvSpPr>
          <p:cNvPr id="14" name="ZoneTexte 13">
            <a:extLst>
              <a:ext uri="{FF2B5EF4-FFF2-40B4-BE49-F238E27FC236}">
                <a16:creationId xmlns:a16="http://schemas.microsoft.com/office/drawing/2014/main" id="{197B06EE-7086-57A2-F64C-5957CB775093}"/>
              </a:ext>
            </a:extLst>
          </p:cNvPr>
          <p:cNvSpPr txBox="1"/>
          <p:nvPr/>
        </p:nvSpPr>
        <p:spPr>
          <a:xfrm>
            <a:off x="7038500" y="3660220"/>
            <a:ext cx="6974680" cy="2311980"/>
          </a:xfrm>
          <a:prstGeom prst="rect">
            <a:avLst/>
          </a:prstGeom>
          <a:solidFill>
            <a:srgbClr val="AED3DA"/>
          </a:solidFill>
        </p:spPr>
        <p:txBody>
          <a:bodyPr wrap="square">
            <a:spAutoFit/>
          </a:bodyPr>
          <a:lstStyle/>
          <a:p>
            <a:pPr marL="0" indent="0">
              <a:lnSpc>
                <a:spcPts val="2850"/>
              </a:lnSpc>
              <a:buNone/>
            </a:pPr>
            <a:r>
              <a:rPr lang="fr-FR" sz="2400" dirty="0"/>
              <a:t>'Confessez vos péchés les uns aux autres et priez les uns pour les autres, afin que vous soyez guéris. Quand un juste prie, sa prière a une grande efficacité. '</a:t>
            </a:r>
          </a:p>
          <a:p>
            <a:pPr marL="0" indent="0">
              <a:lnSpc>
                <a:spcPts val="2850"/>
              </a:lnSpc>
              <a:buNone/>
            </a:pPr>
            <a:r>
              <a:rPr lang="fr-FR" sz="2400" dirty="0"/>
              <a:t>Jacques 5:16</a:t>
            </a:r>
          </a:p>
          <a:p>
            <a:pPr marL="0" indent="0">
              <a:lnSpc>
                <a:spcPts val="2850"/>
              </a:lnSpc>
              <a:buNone/>
            </a:pPr>
            <a:endParaRPr lang="fr-FR" sz="2400" dirty="0"/>
          </a:p>
          <a:p>
            <a:pPr marL="0" indent="0">
              <a:lnSpc>
                <a:spcPts val="2850"/>
              </a:lnSpc>
              <a:buNone/>
            </a:pPr>
            <a:endParaRPr lang="fr-F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8"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571500" y="0"/>
            <a:ext cx="5486399" cy="8229599"/>
          </a:xfrm>
          <a:prstGeom prst="rect">
            <a:avLst/>
          </a:prstGeom>
        </p:spPr>
      </p:pic>
      <p:sp>
        <p:nvSpPr>
          <p:cNvPr id="3" name="Text 0"/>
          <p:cNvSpPr/>
          <p:nvPr/>
        </p:nvSpPr>
        <p:spPr>
          <a:xfrm>
            <a:off x="5132071" y="0"/>
            <a:ext cx="8350211" cy="1451610"/>
          </a:xfrm>
          <a:prstGeom prst="rect">
            <a:avLst/>
          </a:prstGeom>
          <a:noFill/>
          <a:ln/>
        </p:spPr>
        <p:txBody>
          <a:bodyPr wrap="square" lIns="0" tIns="0" rIns="0" bIns="0" rtlCol="0" anchor="t"/>
          <a:lstStyle/>
          <a:p>
            <a:pPr marL="0" indent="0">
              <a:lnSpc>
                <a:spcPts val="5550"/>
              </a:lnSpc>
              <a:buNone/>
            </a:pPr>
            <a:r>
              <a:rPr lang="en-US" sz="4450" b="1" dirty="0">
                <a:solidFill>
                  <a:srgbClr val="272D45"/>
                </a:solidFill>
                <a:ea typeface="Kanit Light" pitchFamily="34" charset="-122"/>
                <a:cs typeface="Kanit Light" pitchFamily="34" charset="-120"/>
              </a:rPr>
              <a:t>Prier avec ferveur et constance</a:t>
            </a:r>
            <a:endParaRPr lang="en-US" sz="4450" b="1" dirty="0"/>
          </a:p>
        </p:txBody>
      </p:sp>
      <p:sp>
        <p:nvSpPr>
          <p:cNvPr id="6" name="Text 3"/>
          <p:cNvSpPr/>
          <p:nvPr/>
        </p:nvSpPr>
        <p:spPr>
          <a:xfrm>
            <a:off x="5132070" y="1816252"/>
            <a:ext cx="4114800" cy="854765"/>
          </a:xfrm>
          <a:prstGeom prst="rect">
            <a:avLst/>
          </a:prstGeom>
          <a:noFill/>
          <a:ln/>
        </p:spPr>
        <p:txBody>
          <a:bodyPr wrap="none" lIns="0" tIns="0" rIns="0" bIns="0" rtlCol="0" anchor="t"/>
          <a:lstStyle/>
          <a:p>
            <a:pPr marL="0" indent="0" algn="just">
              <a:lnSpc>
                <a:spcPts val="2750"/>
              </a:lnSpc>
              <a:buNone/>
            </a:pPr>
            <a:r>
              <a:rPr lang="en-US" sz="2800" b="1" dirty="0">
                <a:solidFill>
                  <a:srgbClr val="2C3249"/>
                </a:solidFill>
                <a:cs typeface="Kanit Light" pitchFamily="34" charset="-120"/>
              </a:rPr>
              <a:t>Prier pour la volonté de </a:t>
            </a:r>
          </a:p>
          <a:p>
            <a:pPr marL="0" indent="0">
              <a:lnSpc>
                <a:spcPts val="2750"/>
              </a:lnSpc>
              <a:buNone/>
            </a:pPr>
            <a:r>
              <a:rPr lang="en-US" sz="2800" b="1" dirty="0">
                <a:solidFill>
                  <a:srgbClr val="2C3249"/>
                </a:solidFill>
                <a:cs typeface="Kanit Light" pitchFamily="34" charset="-120"/>
              </a:rPr>
              <a:t>Dieu</a:t>
            </a:r>
            <a:endParaRPr lang="en-US" sz="2800" b="1" dirty="0"/>
          </a:p>
        </p:txBody>
      </p:sp>
      <p:sp>
        <p:nvSpPr>
          <p:cNvPr id="7" name="Text 4"/>
          <p:cNvSpPr/>
          <p:nvPr/>
        </p:nvSpPr>
        <p:spPr>
          <a:xfrm>
            <a:off x="5132071" y="2991430"/>
            <a:ext cx="4114800" cy="5089331"/>
          </a:xfrm>
          <a:prstGeom prst="rect">
            <a:avLst/>
          </a:prstGeom>
          <a:noFill/>
          <a:ln/>
        </p:spPr>
        <p:txBody>
          <a:bodyPr wrap="square" lIns="0" tIns="0" rIns="0" bIns="0" rtlCol="0" anchor="t"/>
          <a:lstStyle/>
          <a:p>
            <a:pPr marL="0" indent="0" algn="just">
              <a:lnSpc>
                <a:spcPts val="2850"/>
              </a:lnSpc>
              <a:buNone/>
            </a:pPr>
            <a:r>
              <a:rPr lang="en-US" sz="2400" dirty="0">
                <a:solidFill>
                  <a:srgbClr val="2C3249"/>
                </a:solidFill>
                <a:ea typeface="Martel Sans" pitchFamily="34" charset="-122"/>
                <a:cs typeface="Martel Sans" pitchFamily="34" charset="-120"/>
              </a:rPr>
              <a:t>Épaphras priait pour que les Colossiens restent parfaits et bien assurés dans la volonté de Dieu.</a:t>
            </a:r>
          </a:p>
          <a:p>
            <a:pPr marL="0" indent="0">
              <a:lnSpc>
                <a:spcPts val="2850"/>
              </a:lnSpc>
              <a:buNone/>
            </a:pPr>
            <a:r>
              <a:rPr lang="en-US" sz="2400" dirty="0">
                <a:solidFill>
                  <a:srgbClr val="2C3249"/>
                </a:solidFill>
                <a:ea typeface="Martel Sans" pitchFamily="34" charset="-122"/>
                <a:cs typeface="Martel Sans" pitchFamily="34" charset="-120"/>
              </a:rPr>
              <a:t>Rester dans la volonté </a:t>
            </a:r>
            <a:r>
              <a:rPr lang="en-US" sz="2400" dirty="0" err="1">
                <a:solidFill>
                  <a:srgbClr val="2C3249"/>
                </a:solidFill>
                <a:ea typeface="Martel Sans" pitchFamily="34" charset="-122"/>
                <a:cs typeface="Martel Sans" pitchFamily="34" charset="-120"/>
              </a:rPr>
              <a:t>est</a:t>
            </a:r>
            <a:r>
              <a:rPr lang="en-US" sz="2400" dirty="0">
                <a:solidFill>
                  <a:srgbClr val="2C3249"/>
                </a:solidFill>
                <a:ea typeface="Martel Sans" pitchFamily="34" charset="-122"/>
                <a:cs typeface="Martel Sans" pitchFamily="34" charset="-120"/>
              </a:rPr>
              <a:t> le moyen efficace pour déjouer les plans du </a:t>
            </a:r>
            <a:r>
              <a:rPr lang="en-US" sz="2400" dirty="0" err="1">
                <a:solidFill>
                  <a:srgbClr val="2C3249"/>
                </a:solidFill>
                <a:ea typeface="Martel Sans" pitchFamily="34" charset="-122"/>
                <a:cs typeface="Martel Sans" pitchFamily="34" charset="-120"/>
              </a:rPr>
              <a:t>diable</a:t>
            </a:r>
            <a:r>
              <a:rPr lang="en-US" sz="2400" dirty="0">
                <a:solidFill>
                  <a:srgbClr val="2C3249"/>
                </a:solidFill>
                <a:ea typeface="Martel Sans" pitchFamily="34" charset="-122"/>
                <a:cs typeface="Martel Sans" pitchFamily="34" charset="-120"/>
              </a:rPr>
              <a:t>.</a:t>
            </a:r>
          </a:p>
          <a:p>
            <a:pPr marL="0" indent="0">
              <a:lnSpc>
                <a:spcPts val="2850"/>
              </a:lnSpc>
              <a:buNone/>
            </a:pPr>
            <a:endParaRPr lang="en-US" sz="1750" dirty="0"/>
          </a:p>
        </p:txBody>
      </p:sp>
      <p:sp>
        <p:nvSpPr>
          <p:cNvPr id="10" name="Text 7"/>
          <p:cNvSpPr/>
          <p:nvPr/>
        </p:nvSpPr>
        <p:spPr>
          <a:xfrm>
            <a:off x="10036075" y="1816251"/>
            <a:ext cx="3945137" cy="854765"/>
          </a:xfrm>
          <a:prstGeom prst="rect">
            <a:avLst/>
          </a:prstGeom>
          <a:noFill/>
          <a:ln/>
        </p:spPr>
        <p:txBody>
          <a:bodyPr wrap="none" lIns="0" tIns="0" rIns="0" bIns="0" rtlCol="0" anchor="t"/>
          <a:lstStyle/>
          <a:p>
            <a:pPr marL="0" indent="0" algn="just">
              <a:lnSpc>
                <a:spcPts val="2750"/>
              </a:lnSpc>
              <a:buNone/>
            </a:pPr>
            <a:r>
              <a:rPr lang="en-US" sz="2800" b="1" dirty="0">
                <a:solidFill>
                  <a:srgbClr val="2C3249"/>
                </a:solidFill>
                <a:ea typeface="Kanit Light" pitchFamily="34" charset="-122"/>
                <a:cs typeface="Kanit Light" pitchFamily="34" charset="-120"/>
              </a:rPr>
              <a:t>Prier pour la transformation </a:t>
            </a:r>
          </a:p>
          <a:p>
            <a:pPr marL="0" indent="0" algn="just">
              <a:lnSpc>
                <a:spcPts val="2750"/>
              </a:lnSpc>
              <a:buNone/>
            </a:pPr>
            <a:r>
              <a:rPr lang="en-US" sz="2800" b="1" dirty="0">
                <a:solidFill>
                  <a:srgbClr val="2C3249"/>
                </a:solidFill>
                <a:ea typeface="Kanit Light" pitchFamily="34" charset="-122"/>
                <a:cs typeface="Kanit Light" pitchFamily="34" charset="-120"/>
              </a:rPr>
              <a:t>des  cœurs</a:t>
            </a:r>
            <a:endParaRPr lang="en-US" sz="2800" b="1" dirty="0"/>
          </a:p>
        </p:txBody>
      </p:sp>
      <p:sp>
        <p:nvSpPr>
          <p:cNvPr id="11" name="Text 8"/>
          <p:cNvSpPr/>
          <p:nvPr/>
        </p:nvSpPr>
        <p:spPr>
          <a:xfrm>
            <a:off x="10036075" y="2991428"/>
            <a:ext cx="4458653" cy="5238169"/>
          </a:xfrm>
          <a:prstGeom prst="rect">
            <a:avLst/>
          </a:prstGeom>
          <a:noFill/>
          <a:ln/>
        </p:spPr>
        <p:txBody>
          <a:bodyPr wrap="square" lIns="0" tIns="0" rIns="0" bIns="0" rtlCol="0" anchor="t"/>
          <a:lstStyle/>
          <a:p>
            <a:pPr marL="0" indent="0" algn="just">
              <a:lnSpc>
                <a:spcPts val="2850"/>
              </a:lnSpc>
              <a:buNone/>
            </a:pPr>
            <a:r>
              <a:rPr lang="en-US" sz="2400" dirty="0">
                <a:solidFill>
                  <a:srgbClr val="2C3249"/>
                </a:solidFill>
                <a:ea typeface="Martel Sans" pitchFamily="34" charset="-122"/>
                <a:cs typeface="Martel Sans" pitchFamily="34" charset="-120"/>
              </a:rPr>
              <a:t>L’apôtre Paul témoignait d’un grand travail de cœur d’Épaphras pour les croyants.</a:t>
            </a:r>
          </a:p>
          <a:p>
            <a:pPr marL="0" indent="0">
              <a:lnSpc>
                <a:spcPts val="2850"/>
              </a:lnSpc>
              <a:buNone/>
            </a:pPr>
            <a:r>
              <a:rPr lang="en-US" sz="2400" dirty="0">
                <a:solidFill>
                  <a:srgbClr val="2C3249"/>
                </a:solidFill>
                <a:ea typeface="Martel Sans" pitchFamily="34" charset="-122"/>
                <a:cs typeface="Martel Sans" pitchFamily="34" charset="-120"/>
              </a:rPr>
              <a:t>A son tour, </a:t>
            </a:r>
          </a:p>
          <a:p>
            <a:pPr>
              <a:lnSpc>
                <a:spcPts val="2850"/>
              </a:lnSpc>
            </a:pPr>
            <a:r>
              <a:rPr lang="en-US" sz="2400" dirty="0">
                <a:solidFill>
                  <a:srgbClr val="2C3249"/>
                </a:solidFill>
                <a:ea typeface="Martel Sans" pitchFamily="34" charset="-122"/>
                <a:cs typeface="Martel Sans" pitchFamily="34" charset="-120"/>
              </a:rPr>
              <a:t>Il priait pour la transformation de </a:t>
            </a:r>
            <a:r>
              <a:rPr lang="en-US" sz="2400" dirty="0" err="1">
                <a:solidFill>
                  <a:srgbClr val="2C3249"/>
                </a:solidFill>
                <a:ea typeface="Martel Sans" pitchFamily="34" charset="-122"/>
                <a:cs typeface="Martel Sans" pitchFamily="34" charset="-120"/>
              </a:rPr>
              <a:t>leurs</a:t>
            </a:r>
            <a:r>
              <a:rPr lang="en-US" sz="2400" dirty="0">
                <a:solidFill>
                  <a:srgbClr val="2C3249"/>
                </a:solidFill>
                <a:ea typeface="Martel Sans" pitchFamily="34" charset="-122"/>
                <a:cs typeface="Martel Sans" pitchFamily="34" charset="-120"/>
              </a:rPr>
              <a:t> </a:t>
            </a:r>
            <a:r>
              <a:rPr lang="en-US" sz="2400" dirty="0" err="1">
                <a:solidFill>
                  <a:srgbClr val="2C3249"/>
                </a:solidFill>
                <a:ea typeface="Martel Sans" pitchFamily="34" charset="-122"/>
                <a:cs typeface="Martel Sans" pitchFamily="34" charset="-120"/>
              </a:rPr>
              <a:t>cœurs</a:t>
            </a:r>
            <a:r>
              <a:rPr lang="en-US" sz="2400" dirty="0">
                <a:solidFill>
                  <a:srgbClr val="2C3249"/>
                </a:solidFill>
                <a:ea typeface="Martel Sans" pitchFamily="34" charset="-122"/>
                <a:cs typeface="Martel Sans" pitchFamily="34" charset="-120"/>
              </a:rPr>
              <a:t>.</a:t>
            </a:r>
          </a:p>
          <a:p>
            <a:pPr marL="0" indent="0">
              <a:lnSpc>
                <a:spcPts val="2850"/>
              </a:lnSpc>
              <a:buNone/>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75525" y="1500902"/>
            <a:ext cx="5670590" cy="708779"/>
          </a:xfrm>
          <a:prstGeom prst="rect">
            <a:avLst/>
          </a:prstGeom>
          <a:noFill/>
          <a:ln/>
        </p:spPr>
        <p:txBody>
          <a:bodyPr wrap="none" lIns="0" tIns="0" rIns="0" bIns="0" rtlCol="0" anchor="t"/>
          <a:lstStyle/>
          <a:p>
            <a:pPr marL="0" indent="0">
              <a:lnSpc>
                <a:spcPts val="5550"/>
              </a:lnSpc>
              <a:buNone/>
            </a:pPr>
            <a:r>
              <a:rPr lang="en-US" sz="4450" b="1" dirty="0">
                <a:solidFill>
                  <a:srgbClr val="272D45"/>
                </a:solidFill>
                <a:ea typeface="Kanit Light" pitchFamily="34" charset="-122"/>
                <a:cs typeface="Kanit Light" pitchFamily="34" charset="-120"/>
              </a:rPr>
              <a:t>Un exemple à suivre</a:t>
            </a:r>
            <a:endParaRPr lang="en-US" sz="4450" b="1" dirty="0"/>
          </a:p>
        </p:txBody>
      </p:sp>
      <p:pic>
        <p:nvPicPr>
          <p:cNvPr id="4" name="Image 1" descr="preencoded.png"/>
          <p:cNvPicPr>
            <a:picLocks noChangeAspect="1"/>
          </p:cNvPicPr>
          <p:nvPr/>
        </p:nvPicPr>
        <p:blipFill>
          <a:blip r:embed="rId4"/>
          <a:stretch>
            <a:fillRect/>
          </a:stretch>
        </p:blipFill>
        <p:spPr>
          <a:xfrm>
            <a:off x="875525" y="2418040"/>
            <a:ext cx="566976" cy="566976"/>
          </a:xfrm>
          <a:prstGeom prst="rect">
            <a:avLst/>
          </a:prstGeom>
        </p:spPr>
      </p:pic>
      <p:sp>
        <p:nvSpPr>
          <p:cNvPr id="5" name="Text 1"/>
          <p:cNvSpPr/>
          <p:nvPr/>
        </p:nvSpPr>
        <p:spPr>
          <a:xfrm>
            <a:off x="875525" y="3211829"/>
            <a:ext cx="2835235" cy="354330"/>
          </a:xfrm>
          <a:prstGeom prst="rect">
            <a:avLst/>
          </a:prstGeom>
          <a:noFill/>
          <a:ln/>
        </p:spPr>
        <p:txBody>
          <a:bodyPr wrap="none" lIns="0" tIns="0" rIns="0" bIns="0" rtlCol="0" anchor="t"/>
          <a:lstStyle/>
          <a:p>
            <a:pPr marL="0" indent="0" algn="l">
              <a:lnSpc>
                <a:spcPts val="2750"/>
              </a:lnSpc>
              <a:buNone/>
            </a:pPr>
            <a:r>
              <a:rPr lang="en-US" sz="2800" dirty="0">
                <a:solidFill>
                  <a:srgbClr val="2C3249"/>
                </a:solidFill>
                <a:ea typeface="Kanit Light" pitchFamily="34" charset="-122"/>
                <a:cs typeface="Kanit Light" panose="020B0604020202020204" charset="-34"/>
              </a:rPr>
              <a:t>Amour</a:t>
            </a:r>
            <a:endParaRPr lang="en-US" sz="2800" dirty="0">
              <a:cs typeface="Kanit Light" panose="020B0604020202020204" charset="-34"/>
            </a:endParaRPr>
          </a:p>
        </p:txBody>
      </p:sp>
      <p:sp>
        <p:nvSpPr>
          <p:cNvPr id="6" name="Text 2"/>
          <p:cNvSpPr/>
          <p:nvPr/>
        </p:nvSpPr>
        <p:spPr>
          <a:xfrm>
            <a:off x="875525" y="3702248"/>
            <a:ext cx="3608070" cy="1715572"/>
          </a:xfrm>
          <a:prstGeom prst="rect">
            <a:avLst/>
          </a:prstGeom>
          <a:noFill/>
          <a:ln/>
        </p:spPr>
        <p:txBody>
          <a:bodyPr wrap="square" lIns="0" tIns="0" rIns="0" bIns="0" rtlCol="0" anchor="t"/>
          <a:lstStyle/>
          <a:p>
            <a:pPr marL="0" indent="0" algn="l">
              <a:lnSpc>
                <a:spcPts val="2850"/>
              </a:lnSpc>
              <a:buNone/>
            </a:pPr>
            <a:r>
              <a:rPr lang="en-US" sz="2400" dirty="0">
                <a:solidFill>
                  <a:srgbClr val="2C3249"/>
                </a:solidFill>
                <a:ea typeface="Martel Sans" pitchFamily="34" charset="-122"/>
                <a:cs typeface="Martel Sans" pitchFamily="34" charset="-120"/>
              </a:rPr>
              <a:t>Épaphras nous montre l’importance d’aimer les autres et de prier pour leurs besoins.</a:t>
            </a:r>
            <a:endParaRPr lang="en-US" sz="2400" dirty="0"/>
          </a:p>
        </p:txBody>
      </p:sp>
      <p:pic>
        <p:nvPicPr>
          <p:cNvPr id="7" name="Image 2" descr="preencoded.png"/>
          <p:cNvPicPr>
            <a:picLocks noChangeAspect="1"/>
          </p:cNvPicPr>
          <p:nvPr/>
        </p:nvPicPr>
        <p:blipFill>
          <a:blip r:embed="rId5"/>
          <a:stretch>
            <a:fillRect/>
          </a:stretch>
        </p:blipFill>
        <p:spPr>
          <a:xfrm>
            <a:off x="4823756" y="2418040"/>
            <a:ext cx="566976" cy="566976"/>
          </a:xfrm>
          <a:prstGeom prst="rect">
            <a:avLst/>
          </a:prstGeom>
        </p:spPr>
      </p:pic>
      <p:sp>
        <p:nvSpPr>
          <p:cNvPr id="8" name="Text 3"/>
          <p:cNvSpPr/>
          <p:nvPr/>
        </p:nvSpPr>
        <p:spPr>
          <a:xfrm>
            <a:off x="4823756" y="3211829"/>
            <a:ext cx="2835235" cy="354330"/>
          </a:xfrm>
          <a:prstGeom prst="rect">
            <a:avLst/>
          </a:prstGeom>
          <a:noFill/>
          <a:ln/>
        </p:spPr>
        <p:txBody>
          <a:bodyPr wrap="none" lIns="0" tIns="0" rIns="0" bIns="0" rtlCol="0" anchor="t"/>
          <a:lstStyle/>
          <a:p>
            <a:pPr marL="0" indent="0" algn="l">
              <a:lnSpc>
                <a:spcPts val="2750"/>
              </a:lnSpc>
              <a:buNone/>
            </a:pPr>
            <a:r>
              <a:rPr lang="en-US" sz="2800" dirty="0">
                <a:solidFill>
                  <a:srgbClr val="2C3249"/>
                </a:solidFill>
                <a:ea typeface="Kanit Light" pitchFamily="34" charset="-122"/>
                <a:cs typeface="Kanit Light" pitchFamily="34" charset="-120"/>
              </a:rPr>
              <a:t>Prière</a:t>
            </a:r>
            <a:endParaRPr lang="en-US" sz="2800" dirty="0"/>
          </a:p>
        </p:txBody>
      </p:sp>
      <p:sp>
        <p:nvSpPr>
          <p:cNvPr id="9" name="Text 4"/>
          <p:cNvSpPr/>
          <p:nvPr/>
        </p:nvSpPr>
        <p:spPr>
          <a:xfrm>
            <a:off x="4823756" y="3702248"/>
            <a:ext cx="3608189" cy="1269802"/>
          </a:xfrm>
          <a:prstGeom prst="rect">
            <a:avLst/>
          </a:prstGeom>
          <a:noFill/>
          <a:ln/>
        </p:spPr>
        <p:txBody>
          <a:bodyPr wrap="square" lIns="0" tIns="0" rIns="0" bIns="0" rtlCol="0" anchor="t"/>
          <a:lstStyle/>
          <a:p>
            <a:pPr marL="0" indent="0" algn="l">
              <a:lnSpc>
                <a:spcPts val="2850"/>
              </a:lnSpc>
              <a:buNone/>
            </a:pPr>
            <a:r>
              <a:rPr lang="en-US" sz="2400" dirty="0">
                <a:solidFill>
                  <a:srgbClr val="2C3249"/>
                </a:solidFill>
                <a:ea typeface="Martel Sans" pitchFamily="34" charset="-122"/>
                <a:cs typeface="Martel Sans" panose="020B0604020202020204" charset="0"/>
              </a:rPr>
              <a:t>Son engagement à prier pour les autres est un exemple que nous pouvons suivre.</a:t>
            </a:r>
            <a:endParaRPr lang="en-US" sz="2400" dirty="0">
              <a:cs typeface="Martel Sans" panose="020B060402020202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0" y="1"/>
            <a:ext cx="14849061" cy="1680924"/>
          </a:xfrm>
          <a:prstGeom prst="rect">
            <a:avLst/>
          </a:prstGeom>
          <a:noFill/>
          <a:ln/>
        </p:spPr>
        <p:txBody>
          <a:bodyPr wrap="none" lIns="0" tIns="0" rIns="0" bIns="0" rtlCol="0" anchor="t"/>
          <a:lstStyle/>
          <a:p>
            <a:pPr marL="0" indent="0">
              <a:lnSpc>
                <a:spcPts val="5550"/>
              </a:lnSpc>
              <a:buNone/>
            </a:pPr>
            <a:r>
              <a:rPr lang="en-US" sz="4450" b="1" dirty="0">
                <a:solidFill>
                  <a:srgbClr val="272D45"/>
                </a:solidFill>
                <a:ea typeface="Kanit Light" pitchFamily="34" charset="-122"/>
                <a:cs typeface="Kanit Light" panose="020B0604020202020204" charset="-34"/>
              </a:rPr>
              <a:t>L'impact de la prière persévérante</a:t>
            </a:r>
            <a:endParaRPr lang="en-US" sz="4450" b="1" dirty="0">
              <a:cs typeface="Kanit Light" panose="020B0604020202020204" charset="-34"/>
            </a:endParaRPr>
          </a:p>
        </p:txBody>
      </p:sp>
      <p:pic>
        <p:nvPicPr>
          <p:cNvPr id="3" name="Image 0" descr="preencoded.png"/>
          <p:cNvPicPr>
            <a:picLocks noChangeAspect="1"/>
          </p:cNvPicPr>
          <p:nvPr/>
        </p:nvPicPr>
        <p:blipFill>
          <a:blip r:embed="rId3"/>
          <a:stretch>
            <a:fillRect/>
          </a:stretch>
        </p:blipFill>
        <p:spPr>
          <a:xfrm>
            <a:off x="2978348" y="2134553"/>
            <a:ext cx="2152055" cy="1669852"/>
          </a:xfrm>
          <a:prstGeom prst="rect">
            <a:avLst/>
          </a:prstGeom>
        </p:spPr>
      </p:pic>
      <p:sp>
        <p:nvSpPr>
          <p:cNvPr id="4" name="Text 1"/>
          <p:cNvSpPr/>
          <p:nvPr/>
        </p:nvSpPr>
        <p:spPr>
          <a:xfrm>
            <a:off x="4011216" y="2959179"/>
            <a:ext cx="86201" cy="453509"/>
          </a:xfrm>
          <a:prstGeom prst="rect">
            <a:avLst/>
          </a:prstGeom>
          <a:noFill/>
          <a:ln/>
        </p:spPr>
        <p:txBody>
          <a:bodyPr wrap="none" lIns="0" tIns="0" rIns="0" bIns="0" rtlCol="0" anchor="t"/>
          <a:lstStyle/>
          <a:p>
            <a:pPr marL="0" indent="0" algn="ctr">
              <a:lnSpc>
                <a:spcPts val="3550"/>
              </a:lnSpc>
              <a:buNone/>
            </a:pPr>
            <a:r>
              <a:rPr lang="en-US" sz="2200" dirty="0">
                <a:solidFill>
                  <a:srgbClr val="2C3249"/>
                </a:solidFill>
                <a:latin typeface="Kanit Light" pitchFamily="34" charset="0"/>
                <a:ea typeface="Kanit Light" pitchFamily="34" charset="-122"/>
                <a:cs typeface="Kanit Light" pitchFamily="34" charset="-120"/>
              </a:rPr>
              <a:t>1</a:t>
            </a:r>
            <a:endParaRPr lang="en-US" sz="2200" dirty="0"/>
          </a:p>
        </p:txBody>
      </p:sp>
      <p:sp>
        <p:nvSpPr>
          <p:cNvPr id="5" name="Text 2"/>
          <p:cNvSpPr/>
          <p:nvPr/>
        </p:nvSpPr>
        <p:spPr>
          <a:xfrm>
            <a:off x="5357217" y="2361367"/>
            <a:ext cx="4641548" cy="354330"/>
          </a:xfrm>
          <a:prstGeom prst="rect">
            <a:avLst/>
          </a:prstGeom>
          <a:noFill/>
          <a:ln/>
        </p:spPr>
        <p:txBody>
          <a:bodyPr wrap="none" lIns="0" tIns="0" rIns="0" bIns="0" rtlCol="0" anchor="t"/>
          <a:lstStyle/>
          <a:p>
            <a:pPr marL="0" indent="0" algn="l">
              <a:lnSpc>
                <a:spcPts val="2750"/>
              </a:lnSpc>
              <a:buNone/>
            </a:pPr>
            <a:r>
              <a:rPr lang="en-US" sz="2800" b="1" dirty="0">
                <a:solidFill>
                  <a:srgbClr val="2C3249"/>
                </a:solidFill>
                <a:ea typeface="Kanit Light" pitchFamily="34" charset="-122"/>
                <a:cs typeface="Kanit Light" pitchFamily="34" charset="-120"/>
              </a:rPr>
              <a:t>Croissance spirituelle</a:t>
            </a:r>
            <a:endParaRPr lang="en-US" sz="2800" b="1" dirty="0"/>
          </a:p>
        </p:txBody>
      </p:sp>
      <p:sp>
        <p:nvSpPr>
          <p:cNvPr id="6" name="Text 3"/>
          <p:cNvSpPr/>
          <p:nvPr/>
        </p:nvSpPr>
        <p:spPr>
          <a:xfrm>
            <a:off x="5357217" y="2851785"/>
            <a:ext cx="8252579" cy="725805"/>
          </a:xfrm>
          <a:prstGeom prst="rect">
            <a:avLst/>
          </a:prstGeom>
          <a:noFill/>
          <a:ln/>
        </p:spPr>
        <p:txBody>
          <a:bodyPr wrap="square" lIns="0" tIns="0" rIns="0" bIns="0" rtlCol="0" anchor="t"/>
          <a:lstStyle/>
          <a:p>
            <a:pPr marL="0" indent="0" algn="l">
              <a:lnSpc>
                <a:spcPts val="2850"/>
              </a:lnSpc>
              <a:buNone/>
            </a:pPr>
            <a:r>
              <a:rPr lang="en-US" sz="2400" dirty="0">
                <a:solidFill>
                  <a:srgbClr val="2C3249"/>
                </a:solidFill>
                <a:ea typeface="Martel Sans" pitchFamily="34" charset="-122"/>
                <a:cs typeface="Martel Sans" pitchFamily="34" charset="-120"/>
              </a:rPr>
              <a:t>La prière persévérante peut conduire à la croissance spirituelle et à une relation plus profonde avec Dieu.</a:t>
            </a:r>
            <a:endParaRPr lang="en-US" sz="2400" dirty="0"/>
          </a:p>
        </p:txBody>
      </p:sp>
      <p:sp>
        <p:nvSpPr>
          <p:cNvPr id="7" name="Shape 4"/>
          <p:cNvSpPr/>
          <p:nvPr/>
        </p:nvSpPr>
        <p:spPr>
          <a:xfrm>
            <a:off x="5187077" y="3817501"/>
            <a:ext cx="8592860" cy="15240"/>
          </a:xfrm>
          <a:prstGeom prst="roundRect">
            <a:avLst>
              <a:gd name="adj" fmla="val 625116"/>
            </a:avLst>
          </a:prstGeom>
          <a:solidFill>
            <a:srgbClr val="C5D2CF"/>
          </a:solidFill>
          <a:ln/>
        </p:spPr>
        <p:txBody>
          <a:bodyPr/>
          <a:lstStyle/>
          <a:p>
            <a:endParaRPr lang="fr-FR"/>
          </a:p>
        </p:txBody>
      </p:sp>
      <p:pic>
        <p:nvPicPr>
          <p:cNvPr id="8" name="Image 1" descr="preencoded.png"/>
          <p:cNvPicPr>
            <a:picLocks noChangeAspect="1"/>
          </p:cNvPicPr>
          <p:nvPr/>
        </p:nvPicPr>
        <p:blipFill>
          <a:blip r:embed="rId4"/>
          <a:stretch>
            <a:fillRect/>
          </a:stretch>
        </p:blipFill>
        <p:spPr>
          <a:xfrm>
            <a:off x="1902381" y="3861078"/>
            <a:ext cx="4304109" cy="1669852"/>
          </a:xfrm>
          <a:prstGeom prst="rect">
            <a:avLst/>
          </a:prstGeom>
        </p:spPr>
      </p:pic>
      <p:sp>
        <p:nvSpPr>
          <p:cNvPr id="9" name="Text 5"/>
          <p:cNvSpPr/>
          <p:nvPr/>
        </p:nvSpPr>
        <p:spPr>
          <a:xfrm>
            <a:off x="3982641" y="4469249"/>
            <a:ext cx="143470" cy="453509"/>
          </a:xfrm>
          <a:prstGeom prst="rect">
            <a:avLst/>
          </a:prstGeom>
          <a:noFill/>
          <a:ln/>
        </p:spPr>
        <p:txBody>
          <a:bodyPr wrap="none" lIns="0" tIns="0" rIns="0" bIns="0" rtlCol="0" anchor="t"/>
          <a:lstStyle/>
          <a:p>
            <a:pPr marL="0" indent="0" algn="ctr">
              <a:lnSpc>
                <a:spcPts val="3550"/>
              </a:lnSpc>
              <a:buNone/>
            </a:pPr>
            <a:r>
              <a:rPr lang="en-US" sz="2200" dirty="0">
                <a:solidFill>
                  <a:srgbClr val="2C3249"/>
                </a:solidFill>
                <a:latin typeface="Kanit Light" pitchFamily="34" charset="0"/>
                <a:ea typeface="Kanit Light" pitchFamily="34" charset="-122"/>
                <a:cs typeface="Kanit Light" pitchFamily="34" charset="-120"/>
              </a:rPr>
              <a:t>2</a:t>
            </a:r>
            <a:endParaRPr lang="en-US" sz="2200" dirty="0"/>
          </a:p>
        </p:txBody>
      </p:sp>
      <p:sp>
        <p:nvSpPr>
          <p:cNvPr id="10" name="Text 6"/>
          <p:cNvSpPr/>
          <p:nvPr/>
        </p:nvSpPr>
        <p:spPr>
          <a:xfrm>
            <a:off x="6433304" y="4114800"/>
            <a:ext cx="7176492" cy="463510"/>
          </a:xfrm>
          <a:prstGeom prst="rect">
            <a:avLst/>
          </a:prstGeom>
          <a:noFill/>
          <a:ln/>
        </p:spPr>
        <p:txBody>
          <a:bodyPr wrap="none" lIns="0" tIns="0" rIns="0" bIns="0" rtlCol="0" anchor="t"/>
          <a:lstStyle/>
          <a:p>
            <a:pPr marL="0" indent="0" algn="l">
              <a:lnSpc>
                <a:spcPts val="2750"/>
              </a:lnSpc>
              <a:buNone/>
            </a:pPr>
            <a:r>
              <a:rPr lang="en-US" sz="2800" b="1" dirty="0">
                <a:solidFill>
                  <a:srgbClr val="2C3249"/>
                </a:solidFill>
                <a:ea typeface="Kanit Light" pitchFamily="34" charset="-122"/>
                <a:cs typeface="Kanit Light" pitchFamily="34" charset="-120"/>
              </a:rPr>
              <a:t>Protection contre les fausses doctrines</a:t>
            </a:r>
            <a:endParaRPr lang="en-US" sz="2800" b="1" dirty="0"/>
          </a:p>
        </p:txBody>
      </p:sp>
      <p:sp>
        <p:nvSpPr>
          <p:cNvPr id="11" name="Text 7"/>
          <p:cNvSpPr/>
          <p:nvPr/>
        </p:nvSpPr>
        <p:spPr>
          <a:xfrm>
            <a:off x="6433304" y="4578310"/>
            <a:ext cx="7176492" cy="725805"/>
          </a:xfrm>
          <a:prstGeom prst="rect">
            <a:avLst/>
          </a:prstGeom>
          <a:noFill/>
          <a:ln/>
        </p:spPr>
        <p:txBody>
          <a:bodyPr wrap="square" lIns="0" tIns="0" rIns="0" bIns="0" rtlCol="0" anchor="t"/>
          <a:lstStyle/>
          <a:p>
            <a:pPr marL="0" indent="0" algn="l">
              <a:lnSpc>
                <a:spcPts val="2850"/>
              </a:lnSpc>
              <a:buNone/>
            </a:pPr>
            <a:r>
              <a:rPr lang="en-US" sz="2400" dirty="0">
                <a:solidFill>
                  <a:srgbClr val="2C3249"/>
                </a:solidFill>
                <a:ea typeface="Martel Sans" pitchFamily="34" charset="-122"/>
                <a:cs typeface="Martel Sans" pitchFamily="34" charset="-120"/>
              </a:rPr>
              <a:t>La prière nous protège des influences négatives et nous aide à discerner la vérité.</a:t>
            </a:r>
            <a:endParaRPr lang="en-US" sz="2400" dirty="0"/>
          </a:p>
        </p:txBody>
      </p:sp>
      <p:sp>
        <p:nvSpPr>
          <p:cNvPr id="12" name="Shape 8"/>
          <p:cNvSpPr/>
          <p:nvPr/>
        </p:nvSpPr>
        <p:spPr>
          <a:xfrm>
            <a:off x="6263164" y="5544026"/>
            <a:ext cx="7516773" cy="15240"/>
          </a:xfrm>
          <a:prstGeom prst="roundRect">
            <a:avLst>
              <a:gd name="adj" fmla="val 625116"/>
            </a:avLst>
          </a:prstGeom>
          <a:solidFill>
            <a:srgbClr val="C5D2CF"/>
          </a:solidFill>
          <a:ln/>
        </p:spPr>
        <p:txBody>
          <a:bodyPr/>
          <a:lstStyle/>
          <a:p>
            <a:endParaRPr lang="fr-FR"/>
          </a:p>
        </p:txBody>
      </p:sp>
      <p:pic>
        <p:nvPicPr>
          <p:cNvPr id="13" name="Image 2" descr="preencoded.png"/>
          <p:cNvPicPr>
            <a:picLocks noChangeAspect="1"/>
          </p:cNvPicPr>
          <p:nvPr/>
        </p:nvPicPr>
        <p:blipFill>
          <a:blip r:embed="rId5"/>
          <a:stretch>
            <a:fillRect/>
          </a:stretch>
        </p:blipFill>
        <p:spPr>
          <a:xfrm>
            <a:off x="826294" y="5587603"/>
            <a:ext cx="6456164" cy="1669852"/>
          </a:xfrm>
          <a:prstGeom prst="rect">
            <a:avLst/>
          </a:prstGeom>
        </p:spPr>
      </p:pic>
      <p:sp>
        <p:nvSpPr>
          <p:cNvPr id="14" name="Text 9"/>
          <p:cNvSpPr/>
          <p:nvPr/>
        </p:nvSpPr>
        <p:spPr>
          <a:xfrm>
            <a:off x="3981450" y="6195774"/>
            <a:ext cx="145733" cy="453509"/>
          </a:xfrm>
          <a:prstGeom prst="rect">
            <a:avLst/>
          </a:prstGeom>
          <a:noFill/>
          <a:ln/>
        </p:spPr>
        <p:txBody>
          <a:bodyPr wrap="none" lIns="0" tIns="0" rIns="0" bIns="0" rtlCol="0" anchor="t"/>
          <a:lstStyle/>
          <a:p>
            <a:pPr marL="0" indent="0" algn="ctr">
              <a:lnSpc>
                <a:spcPts val="3550"/>
              </a:lnSpc>
              <a:buNone/>
            </a:pPr>
            <a:r>
              <a:rPr lang="en-US" sz="2200" dirty="0">
                <a:solidFill>
                  <a:srgbClr val="2C3249"/>
                </a:solidFill>
                <a:latin typeface="Kanit Light" pitchFamily="34" charset="0"/>
                <a:ea typeface="Kanit Light" pitchFamily="34" charset="-122"/>
                <a:cs typeface="Kanit Light" pitchFamily="34" charset="-120"/>
              </a:rPr>
              <a:t>3</a:t>
            </a:r>
            <a:endParaRPr lang="en-US" sz="2200" dirty="0"/>
          </a:p>
        </p:txBody>
      </p:sp>
      <p:sp>
        <p:nvSpPr>
          <p:cNvPr id="15" name="Text 10"/>
          <p:cNvSpPr/>
          <p:nvPr/>
        </p:nvSpPr>
        <p:spPr>
          <a:xfrm>
            <a:off x="7315200" y="5836859"/>
            <a:ext cx="5857191" cy="505659"/>
          </a:xfrm>
          <a:prstGeom prst="rect">
            <a:avLst/>
          </a:prstGeom>
          <a:noFill/>
          <a:ln/>
        </p:spPr>
        <p:txBody>
          <a:bodyPr wrap="none" lIns="0" tIns="0" rIns="0" bIns="0" rtlCol="0" anchor="t"/>
          <a:lstStyle/>
          <a:p>
            <a:pPr marL="0" indent="0" algn="l">
              <a:lnSpc>
                <a:spcPts val="2750"/>
              </a:lnSpc>
              <a:buNone/>
            </a:pPr>
            <a:r>
              <a:rPr lang="en-US" sz="2800" b="1" dirty="0">
                <a:solidFill>
                  <a:srgbClr val="2C3249"/>
                </a:solidFill>
                <a:cs typeface="Kanit Light" pitchFamily="34" charset="-120"/>
              </a:rPr>
              <a:t>Victoire dans les épreuves </a:t>
            </a:r>
            <a:endParaRPr lang="en-US" sz="2800" b="1" dirty="0"/>
          </a:p>
        </p:txBody>
      </p:sp>
      <p:sp>
        <p:nvSpPr>
          <p:cNvPr id="16" name="Text 11"/>
          <p:cNvSpPr/>
          <p:nvPr/>
        </p:nvSpPr>
        <p:spPr>
          <a:xfrm>
            <a:off x="7315200" y="6304836"/>
            <a:ext cx="6294596" cy="1198545"/>
          </a:xfrm>
          <a:prstGeom prst="rect">
            <a:avLst/>
          </a:prstGeom>
          <a:noFill/>
          <a:ln/>
        </p:spPr>
        <p:txBody>
          <a:bodyPr wrap="square" lIns="0" tIns="0" rIns="0" bIns="0" rtlCol="0" anchor="t"/>
          <a:lstStyle/>
          <a:p>
            <a:pPr marL="0" indent="0" algn="l">
              <a:lnSpc>
                <a:spcPts val="2850"/>
              </a:lnSpc>
              <a:buNone/>
            </a:pPr>
            <a:r>
              <a:rPr lang="en-US" sz="2400" dirty="0">
                <a:solidFill>
                  <a:srgbClr val="2C3249"/>
                </a:solidFill>
                <a:ea typeface="Martel Sans" pitchFamily="34" charset="-122"/>
                <a:cs typeface="Martel Sans" pitchFamily="34" charset="-120"/>
              </a:rPr>
              <a:t>La prière persévérante nous  ouvre  des portes de victoires sur les </a:t>
            </a:r>
            <a:r>
              <a:rPr lang="en-US" sz="2400" dirty="0" err="1">
                <a:solidFill>
                  <a:srgbClr val="2C3249"/>
                </a:solidFill>
                <a:ea typeface="Martel Sans" pitchFamily="34" charset="-122"/>
                <a:cs typeface="Martel Sans" pitchFamily="34" charset="-120"/>
              </a:rPr>
              <a:t>circonstances</a:t>
            </a:r>
            <a:r>
              <a:rPr lang="en-US" sz="2400" dirty="0">
                <a:solidFill>
                  <a:srgbClr val="2C3249"/>
                </a:solidFill>
                <a:ea typeface="Martel Sans" pitchFamily="34" charset="-122"/>
                <a:cs typeface="Martel Sans" pitchFamily="34" charset="-120"/>
              </a:rPr>
              <a:t> </a:t>
            </a:r>
            <a:r>
              <a:rPr lang="en-US" sz="2400" dirty="0" err="1">
                <a:solidFill>
                  <a:srgbClr val="2C3249"/>
                </a:solidFill>
                <a:ea typeface="Martel Sans" pitchFamily="34" charset="-122"/>
                <a:cs typeface="Martel Sans" pitchFamily="34" charset="-120"/>
              </a:rPr>
              <a:t>d’épreuves</a:t>
            </a:r>
            <a:r>
              <a:rPr lang="en-US" sz="2400" dirty="0">
                <a:solidFill>
                  <a:srgbClr val="2C3249"/>
                </a:solidFill>
                <a:ea typeface="Martel Sans" pitchFamily="34" charset="-122"/>
                <a:cs typeface="Martel Sans" pitchFamily="34" charset="-120"/>
              </a:rPr>
              <a:t>.</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53" presetClass="entr" presetSubtype="16"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53" presetClass="entr" presetSubtype="16"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0" fill="hold"/>
                                        <p:tgtEl>
                                          <p:spTgt spid="10"/>
                                        </p:tgtEl>
                                        <p:attrNameLst>
                                          <p:attrName>ppt_w</p:attrName>
                                        </p:attrNameLst>
                                      </p:cBhvr>
                                      <p:tavLst>
                                        <p:tav tm="0">
                                          <p:val>
                                            <p:fltVal val="0"/>
                                          </p:val>
                                        </p:tav>
                                        <p:tav tm="100000">
                                          <p:val>
                                            <p:strVal val="#ppt_w"/>
                                          </p:val>
                                        </p:tav>
                                      </p:tavLst>
                                    </p:anim>
                                    <p:anim calcmode="lin" valueType="num">
                                      <p:cBhvr>
                                        <p:cTn id="30" dur="10" fill="hold"/>
                                        <p:tgtEl>
                                          <p:spTgt spid="10"/>
                                        </p:tgtEl>
                                        <p:attrNameLst>
                                          <p:attrName>ppt_h</p:attrName>
                                        </p:attrNameLst>
                                      </p:cBhvr>
                                      <p:tavLst>
                                        <p:tav tm="0">
                                          <p:val>
                                            <p:fltVal val="0"/>
                                          </p:val>
                                        </p:tav>
                                        <p:tav tm="100000">
                                          <p:val>
                                            <p:strVal val="#ppt_h"/>
                                          </p:val>
                                        </p:tav>
                                      </p:tavLst>
                                    </p:anim>
                                    <p:animEffect transition="in" filter="fade">
                                      <p:cBhvr>
                                        <p:cTn id="31" dur="10"/>
                                        <p:tgtEl>
                                          <p:spTgt spid="10"/>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10" fill="hold"/>
                                        <p:tgtEl>
                                          <p:spTgt spid="11"/>
                                        </p:tgtEl>
                                        <p:attrNameLst>
                                          <p:attrName>ppt_w</p:attrName>
                                        </p:attrNameLst>
                                      </p:cBhvr>
                                      <p:tavLst>
                                        <p:tav tm="0">
                                          <p:val>
                                            <p:fltVal val="0"/>
                                          </p:val>
                                        </p:tav>
                                        <p:tav tm="100000">
                                          <p:val>
                                            <p:strVal val="#ppt_w"/>
                                          </p:val>
                                        </p:tav>
                                      </p:tavLst>
                                    </p:anim>
                                    <p:anim calcmode="lin" valueType="num">
                                      <p:cBhvr>
                                        <p:cTn id="35" dur="10" fill="hold"/>
                                        <p:tgtEl>
                                          <p:spTgt spid="11"/>
                                        </p:tgtEl>
                                        <p:attrNameLst>
                                          <p:attrName>ppt_h</p:attrName>
                                        </p:attrNameLst>
                                      </p:cBhvr>
                                      <p:tavLst>
                                        <p:tav tm="0">
                                          <p:val>
                                            <p:fltVal val="0"/>
                                          </p:val>
                                        </p:tav>
                                        <p:tav tm="100000">
                                          <p:val>
                                            <p:strVal val="#ppt_h"/>
                                          </p:val>
                                        </p:tav>
                                      </p:tavLst>
                                    </p:anim>
                                    <p:animEffect transition="in" filter="fade">
                                      <p:cBhvr>
                                        <p:cTn id="36" dur="10"/>
                                        <p:tgtEl>
                                          <p:spTgt spid="11"/>
                                        </p:tgtEl>
                                      </p:cBhvr>
                                    </p:animEffec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53" presetClass="entr" presetSubtype="16"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fltVal val="0"/>
                                          </p:val>
                                        </p:tav>
                                        <p:tav tm="100000">
                                          <p:val>
                                            <p:strVal val="#ppt_h"/>
                                          </p:val>
                                        </p:tav>
                                      </p:tavLst>
                                    </p:anim>
                                    <p:animEffect transition="in" filter="fade">
                                      <p:cBhvr>
                                        <p:cTn id="5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animBg="1"/>
      <p:bldP spid="11" grpId="0" animBg="1"/>
      <p:bldP spid="12" grpId="0" animBg="1"/>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864704" y="21172"/>
            <a:ext cx="5486400" cy="8229600"/>
          </a:xfrm>
          <a:prstGeom prst="rect">
            <a:avLst/>
          </a:prstGeom>
        </p:spPr>
      </p:pic>
      <p:sp>
        <p:nvSpPr>
          <p:cNvPr id="3" name="Text 0"/>
          <p:cNvSpPr/>
          <p:nvPr/>
        </p:nvSpPr>
        <p:spPr>
          <a:xfrm>
            <a:off x="5645426" y="0"/>
            <a:ext cx="8984974" cy="1956197"/>
          </a:xfrm>
          <a:prstGeom prst="rect">
            <a:avLst/>
          </a:prstGeom>
          <a:noFill/>
          <a:ln/>
        </p:spPr>
        <p:txBody>
          <a:bodyPr wrap="none" lIns="0" tIns="0" rIns="0" bIns="0" rtlCol="0" anchor="t"/>
          <a:lstStyle/>
          <a:p>
            <a:pPr marL="0" indent="0">
              <a:lnSpc>
                <a:spcPts val="5550"/>
              </a:lnSpc>
              <a:buNone/>
            </a:pPr>
            <a:r>
              <a:rPr lang="en-US" sz="4450" b="1" dirty="0">
                <a:solidFill>
                  <a:srgbClr val="272D45"/>
                </a:solidFill>
                <a:ea typeface="Kanit Light" pitchFamily="34" charset="-122"/>
                <a:cs typeface="Kanit Light" pitchFamily="34" charset="-120"/>
              </a:rPr>
              <a:t>APPLICATION</a:t>
            </a:r>
          </a:p>
          <a:p>
            <a:pPr marL="0" indent="0">
              <a:lnSpc>
                <a:spcPts val="5550"/>
              </a:lnSpc>
              <a:buNone/>
            </a:pPr>
            <a:r>
              <a:rPr lang="en-US" sz="4450" dirty="0">
                <a:solidFill>
                  <a:srgbClr val="272D45"/>
                </a:solidFill>
                <a:ea typeface="Kanit Light" pitchFamily="34" charset="-122"/>
                <a:cs typeface="Kanit Light" pitchFamily="34" charset="-120"/>
              </a:rPr>
              <a:t>Répondre à l’appel à la prière</a:t>
            </a:r>
            <a:endParaRPr lang="en-US" sz="4450" dirty="0"/>
          </a:p>
        </p:txBody>
      </p:sp>
      <p:sp>
        <p:nvSpPr>
          <p:cNvPr id="4" name="Shape 1"/>
          <p:cNvSpPr/>
          <p:nvPr/>
        </p:nvSpPr>
        <p:spPr>
          <a:xfrm>
            <a:off x="5486400" y="1988641"/>
            <a:ext cx="4035287" cy="2773799"/>
          </a:xfrm>
          <a:prstGeom prst="roundRect">
            <a:avLst>
              <a:gd name="adj" fmla="val 3435"/>
            </a:avLst>
          </a:prstGeom>
          <a:solidFill>
            <a:srgbClr val="DFECE9"/>
          </a:solidFill>
          <a:ln w="7620">
            <a:solidFill>
              <a:srgbClr val="C5D2CF"/>
            </a:solidFill>
            <a:prstDash val="solid"/>
          </a:ln>
        </p:spPr>
        <p:txBody>
          <a:bodyPr/>
          <a:lstStyle/>
          <a:p>
            <a:endParaRPr lang="fr-FR"/>
          </a:p>
        </p:txBody>
      </p:sp>
      <p:sp>
        <p:nvSpPr>
          <p:cNvPr id="5" name="Text 2"/>
          <p:cNvSpPr/>
          <p:nvPr/>
        </p:nvSpPr>
        <p:spPr>
          <a:xfrm>
            <a:off x="5486400" y="2092285"/>
            <a:ext cx="4035287" cy="792838"/>
          </a:xfrm>
          <a:prstGeom prst="rect">
            <a:avLst/>
          </a:prstGeom>
          <a:noFill/>
          <a:ln/>
        </p:spPr>
        <p:txBody>
          <a:bodyPr wrap="none" lIns="0" tIns="0" rIns="0" bIns="0" rtlCol="0" anchor="t"/>
          <a:lstStyle/>
          <a:p>
            <a:pPr marL="0" indent="0" algn="ctr">
              <a:lnSpc>
                <a:spcPts val="2750"/>
              </a:lnSpc>
              <a:buNone/>
            </a:pPr>
            <a:r>
              <a:rPr lang="en-US" sz="2800" b="1" dirty="0">
                <a:solidFill>
                  <a:srgbClr val="2C3249"/>
                </a:solidFill>
                <a:ea typeface="Kanit Light" pitchFamily="34" charset="-122"/>
                <a:cs typeface="Kanit Light" pitchFamily="34" charset="-120"/>
              </a:rPr>
              <a:t>Prier pour l’Église</a:t>
            </a:r>
            <a:endParaRPr lang="en-US" sz="2800" b="1" dirty="0"/>
          </a:p>
        </p:txBody>
      </p:sp>
      <p:sp>
        <p:nvSpPr>
          <p:cNvPr id="6" name="Text 3"/>
          <p:cNvSpPr/>
          <p:nvPr/>
        </p:nvSpPr>
        <p:spPr>
          <a:xfrm>
            <a:off x="5580778" y="2839702"/>
            <a:ext cx="3940910" cy="1846957"/>
          </a:xfrm>
          <a:prstGeom prst="rect">
            <a:avLst/>
          </a:prstGeom>
          <a:noFill/>
          <a:ln/>
        </p:spPr>
        <p:txBody>
          <a:bodyPr wrap="square" lIns="0" tIns="0" rIns="0" bIns="0" rtlCol="0" anchor="t"/>
          <a:lstStyle/>
          <a:p>
            <a:pPr marL="0" indent="0">
              <a:lnSpc>
                <a:spcPts val="2850"/>
              </a:lnSpc>
              <a:buNone/>
            </a:pPr>
            <a:r>
              <a:rPr lang="en-US" sz="2400" dirty="0">
                <a:solidFill>
                  <a:srgbClr val="2C3249"/>
                </a:solidFill>
                <a:ea typeface="Martel Sans" pitchFamily="34" charset="-122"/>
                <a:cs typeface="Martel Sans" panose="020B0604020202020204" charset="0"/>
              </a:rPr>
              <a:t>Prions pour les assemblées locales, pour les missionnaires et pour tous ceux qui ont besoin de soutien.</a:t>
            </a:r>
            <a:endParaRPr lang="en-US" sz="2400" dirty="0">
              <a:cs typeface="Martel Sans" panose="020B0604020202020204" charset="0"/>
            </a:endParaRPr>
          </a:p>
        </p:txBody>
      </p:sp>
      <p:sp>
        <p:nvSpPr>
          <p:cNvPr id="7" name="Shape 4"/>
          <p:cNvSpPr/>
          <p:nvPr/>
        </p:nvSpPr>
        <p:spPr>
          <a:xfrm>
            <a:off x="9616065" y="1988640"/>
            <a:ext cx="4029843" cy="2773799"/>
          </a:xfrm>
          <a:prstGeom prst="roundRect">
            <a:avLst>
              <a:gd name="adj" fmla="val 3435"/>
            </a:avLst>
          </a:prstGeom>
          <a:solidFill>
            <a:srgbClr val="DFECE9"/>
          </a:solidFill>
          <a:ln w="7620">
            <a:solidFill>
              <a:srgbClr val="C5D2CF"/>
            </a:solidFill>
            <a:prstDash val="solid"/>
          </a:ln>
        </p:spPr>
        <p:txBody>
          <a:bodyPr/>
          <a:lstStyle/>
          <a:p>
            <a:endParaRPr lang="fr-FR"/>
          </a:p>
        </p:txBody>
      </p:sp>
      <p:sp>
        <p:nvSpPr>
          <p:cNvPr id="8" name="Text 5"/>
          <p:cNvSpPr/>
          <p:nvPr/>
        </p:nvSpPr>
        <p:spPr>
          <a:xfrm>
            <a:off x="9700711" y="2059841"/>
            <a:ext cx="3945197" cy="708660"/>
          </a:xfrm>
          <a:prstGeom prst="rect">
            <a:avLst/>
          </a:prstGeom>
          <a:noFill/>
          <a:ln/>
        </p:spPr>
        <p:txBody>
          <a:bodyPr wrap="square" lIns="0" tIns="0" rIns="0" bIns="0" rtlCol="0" anchor="t"/>
          <a:lstStyle/>
          <a:p>
            <a:pPr marL="0" indent="0" algn="ctr">
              <a:lnSpc>
                <a:spcPts val="2750"/>
              </a:lnSpc>
              <a:buNone/>
            </a:pPr>
            <a:r>
              <a:rPr lang="en-US" sz="2800" b="1" dirty="0">
                <a:solidFill>
                  <a:srgbClr val="2C3249"/>
                </a:solidFill>
                <a:ea typeface="Kanit Light" pitchFamily="34" charset="-122"/>
                <a:cs typeface="Kanit Light" pitchFamily="34" charset="-120"/>
              </a:rPr>
              <a:t>Prier pour les besoins personnels</a:t>
            </a:r>
            <a:endParaRPr lang="en-US" sz="2800" b="1" dirty="0"/>
          </a:p>
        </p:txBody>
      </p:sp>
      <p:sp>
        <p:nvSpPr>
          <p:cNvPr id="9" name="Text 6"/>
          <p:cNvSpPr/>
          <p:nvPr/>
        </p:nvSpPr>
        <p:spPr>
          <a:xfrm>
            <a:off x="9700711" y="2839702"/>
            <a:ext cx="3945197" cy="1685092"/>
          </a:xfrm>
          <a:prstGeom prst="rect">
            <a:avLst/>
          </a:prstGeom>
          <a:noFill/>
          <a:ln/>
        </p:spPr>
        <p:txBody>
          <a:bodyPr wrap="square" lIns="0" tIns="0" rIns="0" bIns="0" rtlCol="0" anchor="t"/>
          <a:lstStyle/>
          <a:p>
            <a:pPr marL="0" indent="0">
              <a:lnSpc>
                <a:spcPts val="2850"/>
              </a:lnSpc>
              <a:buNone/>
            </a:pPr>
            <a:r>
              <a:rPr lang="en-US" sz="2400" dirty="0">
                <a:solidFill>
                  <a:srgbClr val="2C3249"/>
                </a:solidFill>
                <a:ea typeface="Martel Sans" pitchFamily="34" charset="-122"/>
                <a:cs typeface="Martel Sans" pitchFamily="34" charset="-120"/>
              </a:rPr>
              <a:t>Épaphras priait pour des besoins spécifiques, comme la perfection et la sécurité spirituelle.</a:t>
            </a:r>
            <a:endParaRPr lang="en-US" sz="2400" dirty="0"/>
          </a:p>
        </p:txBody>
      </p:sp>
      <p:sp>
        <p:nvSpPr>
          <p:cNvPr id="10" name="Shape 7"/>
          <p:cNvSpPr/>
          <p:nvPr/>
        </p:nvSpPr>
        <p:spPr>
          <a:xfrm>
            <a:off x="5486400" y="4843059"/>
            <a:ext cx="8159508" cy="3332202"/>
          </a:xfrm>
          <a:prstGeom prst="roundRect">
            <a:avLst>
              <a:gd name="adj" fmla="val 5654"/>
            </a:avLst>
          </a:prstGeom>
          <a:solidFill>
            <a:srgbClr val="DFECE9"/>
          </a:solidFill>
          <a:ln w="7620">
            <a:solidFill>
              <a:srgbClr val="C5D2CF"/>
            </a:solidFill>
            <a:prstDash val="solid"/>
          </a:ln>
        </p:spPr>
        <p:txBody>
          <a:bodyPr/>
          <a:lstStyle/>
          <a:p>
            <a:endParaRPr lang="fr-FR"/>
          </a:p>
        </p:txBody>
      </p:sp>
      <p:sp>
        <p:nvSpPr>
          <p:cNvPr id="11" name="Text 8"/>
          <p:cNvSpPr/>
          <p:nvPr/>
        </p:nvSpPr>
        <p:spPr>
          <a:xfrm>
            <a:off x="5486400" y="4957059"/>
            <a:ext cx="8159508" cy="435637"/>
          </a:xfrm>
          <a:prstGeom prst="rect">
            <a:avLst/>
          </a:prstGeom>
          <a:noFill/>
          <a:ln/>
        </p:spPr>
        <p:txBody>
          <a:bodyPr wrap="none" lIns="0" tIns="0" rIns="0" bIns="0" rtlCol="0" anchor="t"/>
          <a:lstStyle/>
          <a:p>
            <a:pPr marL="0" indent="0" algn="ctr">
              <a:lnSpc>
                <a:spcPts val="2750"/>
              </a:lnSpc>
              <a:buNone/>
            </a:pPr>
            <a:r>
              <a:rPr lang="en-US" sz="2800" b="1" dirty="0">
                <a:solidFill>
                  <a:srgbClr val="2C3249"/>
                </a:solidFill>
                <a:ea typeface="Kanit Light" pitchFamily="34" charset="-122"/>
                <a:cs typeface="Kanit Light" pitchFamily="34" charset="-120"/>
              </a:rPr>
              <a:t>Prier avec ferveur</a:t>
            </a:r>
            <a:endParaRPr lang="en-US" sz="2800" b="1" dirty="0"/>
          </a:p>
        </p:txBody>
      </p:sp>
      <p:sp>
        <p:nvSpPr>
          <p:cNvPr id="12" name="Text 9"/>
          <p:cNvSpPr/>
          <p:nvPr/>
        </p:nvSpPr>
        <p:spPr>
          <a:xfrm>
            <a:off x="5580778" y="5548674"/>
            <a:ext cx="8065130" cy="2461729"/>
          </a:xfrm>
          <a:prstGeom prst="rect">
            <a:avLst/>
          </a:prstGeom>
          <a:noFill/>
          <a:ln/>
        </p:spPr>
        <p:txBody>
          <a:bodyPr wrap="square" lIns="0" tIns="0" rIns="0" bIns="0" rtlCol="0" anchor="t"/>
          <a:lstStyle/>
          <a:p>
            <a:pPr marL="0" indent="0">
              <a:lnSpc>
                <a:spcPts val="2850"/>
              </a:lnSpc>
              <a:buNone/>
            </a:pPr>
            <a:r>
              <a:rPr lang="en-US" sz="2400" dirty="0">
                <a:solidFill>
                  <a:srgbClr val="2C3249"/>
                </a:solidFill>
                <a:ea typeface="Martel Sans" pitchFamily="34" charset="-122"/>
                <a:cs typeface="Martel Sans" pitchFamily="34" charset="-120"/>
              </a:rPr>
              <a:t>Prions avec un cœur dévoué, en cherchant la volonté de Dieu pour notre vie et pour celle des </a:t>
            </a:r>
            <a:r>
              <a:rPr lang="en-US" sz="2400" dirty="0" err="1">
                <a:solidFill>
                  <a:srgbClr val="2C3249"/>
                </a:solidFill>
                <a:ea typeface="Martel Sans" pitchFamily="34" charset="-122"/>
                <a:cs typeface="Martel Sans" pitchFamily="34" charset="-120"/>
              </a:rPr>
              <a:t>autres</a:t>
            </a:r>
            <a:r>
              <a:rPr lang="en-US" sz="2400" dirty="0">
                <a:solidFill>
                  <a:srgbClr val="2C3249"/>
                </a:solidFill>
                <a:ea typeface="Martel Sans" pitchFamily="34" charset="-122"/>
                <a:cs typeface="Martel Sans" pitchFamily="34" charset="-120"/>
              </a:rPr>
              <a:t>.</a:t>
            </a:r>
          </a:p>
          <a:p>
            <a:pPr marL="0" indent="0">
              <a:lnSpc>
                <a:spcPts val="2850"/>
              </a:lnSpc>
              <a:buNone/>
            </a:pPr>
            <a:endParaRPr lang="en-US" sz="2400" dirty="0">
              <a:solidFill>
                <a:srgbClr val="2C3249"/>
              </a:solidFill>
              <a:ea typeface="Martel Sans" pitchFamily="34" charset="-122"/>
              <a:cs typeface="Martel Sans" pitchFamily="34" charset="-120"/>
            </a:endParaRPr>
          </a:p>
          <a:p>
            <a:pPr marL="0" indent="0">
              <a:lnSpc>
                <a:spcPts val="2850"/>
              </a:lnSpc>
              <a:buNone/>
            </a:pPr>
            <a:r>
              <a:rPr lang="fr-FR" sz="2400" dirty="0"/>
              <a:t>'En toutes circonstances, faites toutes sortes de prières et de requêtes sous la conduite de l’Esprit. Faites-le avec vigilance et constance, et intercédez pour tous les membres du peuple saint,  Ephésiens 6:18</a:t>
            </a:r>
          </a:p>
          <a:p>
            <a:pPr marL="0" indent="0">
              <a:lnSpc>
                <a:spcPts val="2850"/>
              </a:lnSpc>
              <a:buNone/>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451</TotalTime>
  <Words>641</Words>
  <Application>Microsoft Office PowerPoint</Application>
  <PresentationFormat>Personnalisé</PresentationFormat>
  <Paragraphs>78</Paragraphs>
  <Slides>7</Slides>
  <Notes>7</Notes>
  <HiddenSlides>0</HiddenSlides>
  <MMClips>0</MMClips>
  <ScaleCrop>false</ScaleCrop>
  <HeadingPairs>
    <vt:vector size="4" baseType="variant">
      <vt:variant>
        <vt:lpstr>Thème</vt:lpstr>
      </vt:variant>
      <vt:variant>
        <vt:i4>1</vt:i4>
      </vt:variant>
      <vt:variant>
        <vt:lpstr>Titres des diapositives</vt:lpstr>
      </vt:variant>
      <vt:variant>
        <vt:i4>7</vt:i4>
      </vt:variant>
    </vt:vector>
  </HeadingPairs>
  <TitlesOfParts>
    <vt:vector size="8" baseType="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ABDOULAYE GANAME</cp:lastModifiedBy>
  <cp:revision>6</cp:revision>
  <dcterms:created xsi:type="dcterms:W3CDTF">2025-01-17T09:41:22Z</dcterms:created>
  <dcterms:modified xsi:type="dcterms:W3CDTF">2025-01-19T09:03:42Z</dcterms:modified>
</cp:coreProperties>
</file>