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9" r:id="rId3"/>
    <p:sldId id="261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6900F7-4094-45CB-A7A9-9B6A51EBA5F3}" v="1" dt="2023-12-15T16:29:43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39A1-67A5-4ECF-A5A3-2F2D953969A7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84B4-E612-4AF0-8F47-156D461C1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39A1-67A5-4ECF-A5A3-2F2D953969A7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84B4-E612-4AF0-8F47-156D461C1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6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6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lsg/H%C3%A9b%201.3?culture=f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617092BD-BCAC-4A0D-5DFA-79A67BBBDC7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5882" b="-1"/>
          <a:stretch/>
        </p:blipFill>
        <p:spPr>
          <a:xfrm>
            <a:off x="-296220" y="422041"/>
            <a:ext cx="1219200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265F7-13DF-B55D-C549-7767FE30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4541" y="422040"/>
            <a:ext cx="5514259" cy="10972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CHRIST, NOTRE LUMIERE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A9116-FFFD-C002-75E9-E8BF85E68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50560" y="1519311"/>
            <a:ext cx="6145220" cy="50643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FR" sz="4200" b="0" i="0" dirty="0">
                <a:solidFill>
                  <a:srgbClr val="777A7B"/>
                </a:solidFill>
                <a:effectLst/>
                <a:latin typeface="Inter"/>
              </a:rPr>
              <a:t>Jean </a:t>
            </a:r>
            <a:r>
              <a:rPr lang="fr-FR" sz="3900" b="0" i="0" dirty="0" smtClean="0">
                <a:solidFill>
                  <a:srgbClr val="777A7B"/>
                </a:solidFill>
                <a:effectLst/>
                <a:latin typeface="Inter"/>
              </a:rPr>
              <a:t>8:12  </a:t>
            </a:r>
            <a:endParaRPr lang="fr-FR" sz="3900" b="0" i="0" dirty="0">
              <a:solidFill>
                <a:srgbClr val="777A7B"/>
              </a:solidFill>
              <a:effectLst/>
              <a:latin typeface="Inter"/>
            </a:endParaRPr>
          </a:p>
          <a:p>
            <a:r>
              <a:rPr lang="fr-FR" sz="3900" b="0" i="0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Jésus leur adressa de nouveau la parole : </a:t>
            </a:r>
            <a:endParaRPr lang="fr-FR" sz="3900" b="0" i="0" dirty="0" smtClean="0">
              <a:solidFill>
                <a:srgbClr val="12121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/>
            </a:endParaRPr>
          </a:p>
          <a:p>
            <a:r>
              <a:rPr lang="fr-FR" sz="3900" b="0" i="0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«Moi, </a:t>
            </a:r>
            <a:r>
              <a:rPr lang="fr-FR" sz="3900" b="0" i="0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je suis  </a:t>
            </a:r>
            <a:r>
              <a:rPr lang="fr-FR" sz="3900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la </a:t>
            </a:r>
            <a:r>
              <a:rPr lang="fr-FR" sz="3900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lumière du</a:t>
            </a:r>
            <a:endParaRPr lang="fr-FR" sz="3900" dirty="0">
              <a:solidFill>
                <a:srgbClr val="12121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ter"/>
            </a:endParaRPr>
          </a:p>
          <a:p>
            <a:r>
              <a:rPr lang="fr-FR" sz="3900" b="0" i="0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du monde. Celui </a:t>
            </a:r>
            <a:r>
              <a:rPr lang="fr-FR" sz="3900" b="0" i="0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qui me suit ne marchera pas </a:t>
            </a:r>
            <a:r>
              <a:rPr lang="fr-FR" sz="3900" b="0" i="0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dans l’obscurité, </a:t>
            </a:r>
            <a:r>
              <a:rPr lang="fr-FR" sz="3900" b="0" i="0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mais il aura la lumière de la vie</a:t>
            </a:r>
            <a:r>
              <a:rPr lang="fr-FR" sz="3900" b="0" i="0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.»</a:t>
            </a:r>
            <a:endParaRPr lang="en-US" sz="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363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617092BD-BCAC-4A0D-5DFA-79A67BBBDC7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5882" b="-1"/>
          <a:stretch/>
        </p:blipFill>
        <p:spPr>
          <a:xfrm>
            <a:off x="-567397" y="112552"/>
            <a:ext cx="128015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265F7-13DF-B55D-C549-7767FE30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47" y="254833"/>
            <a:ext cx="12191997" cy="9893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dirty="0"/>
              <a:t>INTRODUCTION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A9116-FFFD-C002-75E9-E8BF85E68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75760" y="1244184"/>
            <a:ext cx="7741920" cy="5461416"/>
          </a:xfr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fr-FR" sz="3200" dirty="0">
              <a:solidFill>
                <a:srgbClr val="212529"/>
              </a:solidFill>
              <a:latin typeface="system-ui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400" b="1" dirty="0">
                <a:solidFill>
                  <a:srgbClr val="212529"/>
                </a:solidFill>
                <a:latin typeface="system-ui"/>
              </a:rPr>
              <a:t>Transition entre l’accusation des </a:t>
            </a: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pharisiens </a:t>
            </a:r>
            <a:r>
              <a:rPr lang="fr-FR" sz="4400" b="1" dirty="0">
                <a:solidFill>
                  <a:srgbClr val="212529"/>
                </a:solidFill>
                <a:latin typeface="system-ui"/>
              </a:rPr>
              <a:t>et le pardon de </a:t>
            </a: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Jésus ;</a:t>
            </a:r>
            <a:endParaRPr lang="fr-FR" sz="4400" b="1" dirty="0">
              <a:solidFill>
                <a:srgbClr val="212529"/>
              </a:solidFill>
              <a:latin typeface="system-ui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Les </a:t>
            </a:r>
            <a:r>
              <a:rPr lang="fr-FR" sz="4400" b="1" dirty="0">
                <a:solidFill>
                  <a:srgbClr val="212529"/>
                </a:solidFill>
                <a:latin typeface="system-ui"/>
              </a:rPr>
              <a:t>pharisiens et les spécialistes de la loi </a:t>
            </a: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préfèrent </a:t>
            </a:r>
            <a:r>
              <a:rPr lang="fr-FR" sz="4400" b="1" dirty="0">
                <a:solidFill>
                  <a:srgbClr val="212529"/>
                </a:solidFill>
                <a:latin typeface="system-ui"/>
              </a:rPr>
              <a:t>se retirer dans leurs </a:t>
            </a: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ténèbres ;</a:t>
            </a:r>
            <a:endParaRPr lang="fr-FR" sz="4400" b="1" dirty="0">
              <a:solidFill>
                <a:srgbClr val="212529"/>
              </a:solidFill>
              <a:latin typeface="system-ui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Pourtant</a:t>
            </a:r>
            <a:r>
              <a:rPr lang="fr-FR" sz="4400" b="1" i="0" dirty="0" smtClean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fr-FR" sz="4400" b="1" i="0" dirty="0">
                <a:solidFill>
                  <a:srgbClr val="212529"/>
                </a:solidFill>
                <a:effectLst/>
                <a:latin typeface="system-ui"/>
              </a:rPr>
              <a:t>« La Lumière du monde » est devant eux (verset 12</a:t>
            </a:r>
            <a:r>
              <a:rPr lang="fr-FR" sz="4400" b="1" i="0" dirty="0" smtClean="0">
                <a:solidFill>
                  <a:srgbClr val="212529"/>
                </a:solidFill>
                <a:effectLst/>
                <a:latin typeface="system-ui"/>
              </a:rPr>
              <a:t>) ;</a:t>
            </a:r>
            <a:endParaRPr lang="fr-FR" sz="4400" b="1" i="0" dirty="0">
              <a:solidFill>
                <a:srgbClr val="212529"/>
              </a:solidFill>
              <a:effectLst/>
              <a:latin typeface="system-ui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400" b="1" i="0" dirty="0" smtClean="0">
                <a:solidFill>
                  <a:srgbClr val="212529"/>
                </a:solidFill>
                <a:effectLst/>
                <a:latin typeface="system-ui"/>
              </a:rPr>
              <a:t>La </a:t>
            </a:r>
            <a:r>
              <a:rPr lang="fr-FR" sz="4400" b="1" i="0" dirty="0">
                <a:solidFill>
                  <a:srgbClr val="212529"/>
                </a:solidFill>
                <a:effectLst/>
                <a:latin typeface="system-ui"/>
              </a:rPr>
              <a:t>Lumière dit : « </a:t>
            </a:r>
            <a:r>
              <a:rPr lang="fr-FR" sz="4400" b="1" i="0" dirty="0" smtClean="0">
                <a:solidFill>
                  <a:srgbClr val="212529"/>
                </a:solidFill>
                <a:effectLst/>
                <a:latin typeface="system-ui"/>
              </a:rPr>
              <a:t>Va</a:t>
            </a:r>
            <a:r>
              <a:rPr lang="fr-FR" sz="4400" b="1" i="0" dirty="0">
                <a:solidFill>
                  <a:srgbClr val="212529"/>
                </a:solidFill>
                <a:effectLst/>
                <a:latin typeface="system-ui"/>
              </a:rPr>
              <a:t>, dorénavant ne pèche plus » (verset 11</a:t>
            </a:r>
            <a:r>
              <a:rPr lang="fr-FR" sz="4400" b="1" i="0" dirty="0" smtClean="0">
                <a:solidFill>
                  <a:srgbClr val="212529"/>
                </a:solidFill>
                <a:effectLst/>
                <a:latin typeface="system-ui"/>
              </a:rPr>
              <a:t>) ;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400" b="1" i="0" dirty="0" smtClean="0">
                <a:solidFill>
                  <a:srgbClr val="212529"/>
                </a:solidFill>
                <a:effectLst/>
                <a:latin typeface="system-ui"/>
              </a:rPr>
              <a:t>Q</a:t>
            </a: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uelle </a:t>
            </a:r>
            <a:r>
              <a:rPr lang="fr-FR" sz="4400" b="1" dirty="0">
                <a:solidFill>
                  <a:srgbClr val="212529"/>
                </a:solidFill>
                <a:latin typeface="system-ui"/>
              </a:rPr>
              <a:t>est l’impact de la </a:t>
            </a:r>
            <a:r>
              <a:rPr lang="fr-FR" sz="4400" b="1" dirty="0" smtClean="0">
                <a:solidFill>
                  <a:srgbClr val="212529"/>
                </a:solidFill>
                <a:latin typeface="system-ui"/>
              </a:rPr>
              <a:t>lumière ?</a:t>
            </a:r>
            <a:endParaRPr lang="fr-FR" sz="4400" b="1" dirty="0">
              <a:solidFill>
                <a:srgbClr val="212529"/>
              </a:solidFill>
              <a:latin typeface="system-ui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4200" b="1" dirty="0" err="1" smtClean="0"/>
              <a:t>Rayonner</a:t>
            </a:r>
            <a:r>
              <a:rPr lang="en-US" sz="4200" b="1" dirty="0" smtClean="0"/>
              <a:t> ;</a:t>
            </a:r>
            <a:endParaRPr lang="en-US" sz="4200" b="1" dirty="0"/>
          </a:p>
          <a:p>
            <a:pPr marL="971550" lvl="1" indent="-514350">
              <a:buFont typeface="+mj-lt"/>
              <a:buAutoNum type="arabicPeriod"/>
            </a:pPr>
            <a:r>
              <a:rPr lang="en-US" sz="4200" b="1" dirty="0" err="1" smtClean="0"/>
              <a:t>Réchauffer</a:t>
            </a:r>
            <a:r>
              <a:rPr lang="en-US" sz="4200" b="1" dirty="0" smtClean="0"/>
              <a:t> ;</a:t>
            </a:r>
            <a:endParaRPr lang="en-US" sz="4200" b="1" dirty="0"/>
          </a:p>
          <a:p>
            <a:pPr marL="971550" lvl="1" indent="-514350">
              <a:buFont typeface="+mj-lt"/>
              <a:buAutoNum type="arabicPeriod"/>
            </a:pPr>
            <a:r>
              <a:rPr lang="en-US" sz="4200" b="1" dirty="0" err="1" smtClean="0"/>
              <a:t>Rétablir</a:t>
            </a:r>
            <a:r>
              <a:rPr lang="en-US" sz="4200" b="1" dirty="0"/>
              <a:t>.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89881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617092BD-BCAC-4A0D-5DFA-79A67BBBDC7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5882" b="-1"/>
          <a:stretch/>
        </p:blipFill>
        <p:spPr>
          <a:xfrm>
            <a:off x="0" y="10"/>
            <a:ext cx="128015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265F7-13DF-B55D-C549-7767FE30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47" y="254833"/>
            <a:ext cx="12191997" cy="9893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dirty="0"/>
              <a:t>I- RAYONNER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A9116-FFFD-C002-75E9-E8BF85E68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42216" y="1499007"/>
            <a:ext cx="7675464" cy="5023714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3000" b="1" dirty="0">
                <a:solidFill>
                  <a:srgbClr val="282828"/>
                </a:solidFill>
                <a:latin typeface="system-ui"/>
              </a:rPr>
              <a:t>Christ</a:t>
            </a:r>
            <a:r>
              <a:rPr lang="fr-FR" sz="3000" b="1" dirty="0" smtClean="0">
                <a:solidFill>
                  <a:srgbClr val="282828"/>
                </a:solidFill>
                <a:latin typeface="system-ui"/>
              </a:rPr>
              <a:t> </a:t>
            </a:r>
            <a:r>
              <a:rPr lang="fr-FR" sz="3000" b="1" dirty="0">
                <a:solidFill>
                  <a:srgbClr val="282828"/>
                </a:solidFill>
                <a:latin typeface="system-ui"/>
              </a:rPr>
              <a:t>est le reflet éternel de </a:t>
            </a:r>
            <a:r>
              <a:rPr lang="fr-FR" sz="3000" b="1" dirty="0" smtClean="0">
                <a:solidFill>
                  <a:srgbClr val="282828"/>
                </a:solidFill>
                <a:latin typeface="system-ui"/>
              </a:rPr>
              <a:t>Dieu ;</a:t>
            </a:r>
            <a:endParaRPr lang="fr-FR" sz="3000" b="1" dirty="0">
              <a:solidFill>
                <a:srgbClr val="282828"/>
              </a:solidFill>
              <a:latin typeface="system-ui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endParaRPr lang="fr-FR" sz="3000" b="1" dirty="0">
              <a:solidFill>
                <a:srgbClr val="282828"/>
              </a:solidFill>
              <a:latin typeface="system-ui"/>
            </a:endParaRPr>
          </a:p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3000" b="1" dirty="0">
                <a:solidFill>
                  <a:srgbClr val="282828"/>
                </a:solidFill>
                <a:latin typeface="system-ui"/>
              </a:rPr>
              <a:t>Son </a:t>
            </a:r>
            <a:r>
              <a:rPr lang="fr-FR" sz="3000" b="1" dirty="0">
                <a:solidFill>
                  <a:srgbClr val="282828"/>
                </a:solidFill>
                <a:effectLst/>
                <a:latin typeface="system-ui"/>
              </a:rPr>
              <a:t>rayonnement est le déploiement de la gloire </a:t>
            </a:r>
            <a:r>
              <a:rPr lang="fr-FR" sz="3000" b="1" dirty="0" smtClean="0">
                <a:solidFill>
                  <a:srgbClr val="282828"/>
                </a:solidFill>
                <a:effectLst/>
                <a:latin typeface="system-ui"/>
              </a:rPr>
              <a:t>Dieu</a:t>
            </a:r>
            <a:r>
              <a:rPr lang="fr-FR" sz="3000" b="1" dirty="0">
                <a:solidFill>
                  <a:srgbClr val="282828"/>
                </a:solidFill>
                <a:latin typeface="system-ui"/>
              </a:rPr>
              <a:t> </a:t>
            </a:r>
            <a:r>
              <a:rPr lang="fr-FR" sz="3000" b="1" dirty="0" smtClean="0">
                <a:solidFill>
                  <a:srgbClr val="282828"/>
                </a:solidFill>
                <a:latin typeface="system-ui"/>
              </a:rPr>
              <a:t>;</a:t>
            </a:r>
            <a:endParaRPr lang="fr-FR" sz="3000" b="1" dirty="0">
              <a:solidFill>
                <a:srgbClr val="282828"/>
              </a:solidFill>
              <a:effectLst/>
              <a:latin typeface="system-ui"/>
            </a:endParaRPr>
          </a:p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3000" b="1" dirty="0">
              <a:solidFill>
                <a:srgbClr val="282828"/>
              </a:solidFill>
              <a:latin typeface="system-ui"/>
            </a:endParaRPr>
          </a:p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3000" b="1" dirty="0" smtClean="0">
                <a:solidFill>
                  <a:srgbClr val="282828"/>
                </a:solidFill>
                <a:latin typeface="system-ui"/>
              </a:rPr>
              <a:t>Nous </a:t>
            </a:r>
            <a:r>
              <a:rPr lang="fr-FR" sz="3000" b="1" dirty="0">
                <a:solidFill>
                  <a:srgbClr val="282828"/>
                </a:solidFill>
                <a:latin typeface="system-ui"/>
              </a:rPr>
              <a:t>voyons la gloire du </a:t>
            </a:r>
            <a:r>
              <a:rPr lang="fr-FR" sz="3000" b="1" dirty="0" smtClean="0">
                <a:solidFill>
                  <a:srgbClr val="282828"/>
                </a:solidFill>
                <a:latin typeface="system-ui"/>
              </a:rPr>
              <a:t>Père  </a:t>
            </a:r>
            <a:r>
              <a:rPr lang="fr-FR" sz="3000" b="1" dirty="0">
                <a:solidFill>
                  <a:srgbClr val="282828"/>
                </a:solidFill>
                <a:latin typeface="system-ui"/>
              </a:rPr>
              <a:t>par le rayonnement de son Fils.</a:t>
            </a:r>
            <a:endParaRPr lang="fr-FR" sz="3000" b="1" dirty="0">
              <a:solidFill>
                <a:srgbClr val="282828"/>
              </a:solidFill>
              <a:effectLst/>
              <a:latin typeface="system-ui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endParaRPr lang="fr-FR" sz="4000" b="1" i="1" dirty="0">
              <a:solidFill>
                <a:srgbClr val="282828"/>
              </a:solidFill>
              <a:effectLst/>
              <a:latin typeface="system-ui"/>
            </a:endParaRPr>
          </a:p>
          <a:p>
            <a:pPr marL="342900" marR="0" algn="just">
              <a:spcBef>
                <a:spcPts val="0"/>
              </a:spcBef>
              <a:spcAft>
                <a:spcPts val="0"/>
              </a:spcAft>
            </a:pPr>
            <a:r>
              <a:rPr lang="fr-FR" sz="3000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Le </a:t>
            </a:r>
            <a:r>
              <a:rPr lang="fr-FR" sz="3000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Fils est le rayonnement de sa </a:t>
            </a:r>
            <a:r>
              <a:rPr lang="fr-FR" sz="3000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gloire </a:t>
            </a:r>
            <a:r>
              <a:rPr lang="fr-FR" sz="3000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et l’expression de son </a:t>
            </a:r>
            <a:r>
              <a:rPr lang="fr-FR" sz="3000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être</a:t>
            </a:r>
            <a:r>
              <a:rPr lang="fr-FR" sz="3000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. » </a:t>
            </a:r>
            <a:endParaRPr lang="fr-FR" sz="3000" i="1" dirty="0" smtClean="0">
              <a:solidFill>
                <a:srgbClr val="2828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stem-ui"/>
            </a:endParaRPr>
          </a:p>
          <a:p>
            <a:pPr marL="342900" marR="0" algn="just">
              <a:spcBef>
                <a:spcPts val="0"/>
              </a:spcBef>
              <a:spcAft>
                <a:spcPts val="0"/>
              </a:spcAft>
            </a:pPr>
            <a:r>
              <a:rPr lang="fr-FR" sz="3000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(</a:t>
            </a:r>
            <a:r>
              <a:rPr lang="fr-FR" sz="3000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Hébreux </a:t>
            </a:r>
            <a:r>
              <a:rPr lang="fr-FR" sz="3000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1:3</a:t>
            </a:r>
            <a:r>
              <a:rPr lang="fr-FR" sz="3000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)</a:t>
            </a:r>
          </a:p>
          <a:p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6029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617092BD-BCAC-4A0D-5DFA-79A67BBBDC7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5882" b="-1"/>
          <a:stretch/>
        </p:blipFill>
        <p:spPr>
          <a:xfrm>
            <a:off x="0" y="10"/>
            <a:ext cx="128015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265F7-13DF-B55D-C549-7767FE30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47" y="254833"/>
            <a:ext cx="12191997" cy="9893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dirty="0" smtClean="0"/>
              <a:t>II- RÉCHAUFFER</a:t>
            </a:r>
            <a:endParaRPr lang="en-US" sz="6000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A9116-FFFD-C002-75E9-E8BF85E68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65600" y="1244184"/>
            <a:ext cx="7752080" cy="5298856"/>
          </a:xfrm>
          <a:noFill/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1028700" indent="-6858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400" b="1" dirty="0" smtClean="0">
                <a:solidFill>
                  <a:srgbClr val="282828"/>
                </a:solidFill>
                <a:latin typeface="system-ui"/>
              </a:rPr>
              <a:t>La </a:t>
            </a:r>
            <a:r>
              <a:rPr lang="fr-FR" sz="10400" b="1" dirty="0">
                <a:solidFill>
                  <a:srgbClr val="282828"/>
                </a:solidFill>
                <a:latin typeface="system-ui"/>
              </a:rPr>
              <a:t>présence du Christ réchauffe notre être intérieur. Ainsi, il accorde la joie et la </a:t>
            </a:r>
            <a:r>
              <a:rPr lang="fr-FR" sz="10400" b="1" dirty="0" smtClean="0">
                <a:solidFill>
                  <a:srgbClr val="282828"/>
                </a:solidFill>
                <a:latin typeface="system-ui"/>
              </a:rPr>
              <a:t>paix ;</a:t>
            </a:r>
            <a:endParaRPr lang="fr-FR" sz="10400" b="1" dirty="0">
              <a:solidFill>
                <a:srgbClr val="282828"/>
              </a:solidFill>
              <a:latin typeface="system-ui"/>
            </a:endParaRPr>
          </a:p>
          <a:p>
            <a:pPr marL="1028700" indent="-6858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400" b="1" dirty="0" smtClean="0">
                <a:solidFill>
                  <a:srgbClr val="282828"/>
                </a:solidFill>
                <a:latin typeface="system-ui"/>
              </a:rPr>
              <a:t>Ceux </a:t>
            </a:r>
            <a:r>
              <a:rPr lang="fr-FR" sz="10400" b="1" dirty="0">
                <a:solidFill>
                  <a:srgbClr val="282828"/>
                </a:solidFill>
                <a:latin typeface="system-ui"/>
              </a:rPr>
              <a:t>qui craignent l’Éternel goûteront la douceur et la chaleur du </a:t>
            </a:r>
            <a:r>
              <a:rPr lang="fr-FR" sz="10400" b="1" dirty="0" smtClean="0">
                <a:solidFill>
                  <a:srgbClr val="282828"/>
                </a:solidFill>
                <a:latin typeface="system-ui"/>
              </a:rPr>
              <a:t>«soleil </a:t>
            </a:r>
            <a:r>
              <a:rPr lang="fr-FR" sz="10400" b="1" dirty="0">
                <a:solidFill>
                  <a:srgbClr val="282828"/>
                </a:solidFill>
                <a:latin typeface="system-ui"/>
              </a:rPr>
              <a:t>de </a:t>
            </a:r>
            <a:r>
              <a:rPr lang="fr-FR" sz="10400" b="1" dirty="0" smtClean="0">
                <a:solidFill>
                  <a:srgbClr val="282828"/>
                </a:solidFill>
                <a:latin typeface="system-ui"/>
              </a:rPr>
              <a:t>justice» ;</a:t>
            </a:r>
            <a:endParaRPr lang="fr-FR" sz="10400" b="1" dirty="0">
              <a:solidFill>
                <a:srgbClr val="282828"/>
              </a:solidFill>
              <a:latin typeface="system-ui"/>
            </a:endParaRPr>
          </a:p>
          <a:p>
            <a:pPr marL="1028700" marR="0" indent="-6858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0400" b="1" dirty="0" smtClean="0">
                <a:solidFill>
                  <a:srgbClr val="282828"/>
                </a:solidFill>
                <a:latin typeface="system-ui"/>
              </a:rPr>
              <a:t>Notre </a:t>
            </a:r>
            <a:r>
              <a:rPr lang="fr-FR" sz="10400" b="1" dirty="0">
                <a:solidFill>
                  <a:srgbClr val="282828"/>
                </a:solidFill>
                <a:latin typeface="system-ui"/>
              </a:rPr>
              <a:t>âme peut prospérer en suivant et en demeurant avec le Seigneur.</a:t>
            </a:r>
          </a:p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7400" b="1" dirty="0">
              <a:solidFill>
                <a:srgbClr val="282828"/>
              </a:solidFill>
              <a:latin typeface="system-ui"/>
            </a:endParaRPr>
          </a:p>
          <a:p>
            <a:pPr marL="1028700" indent="-685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8000" b="1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2 </a:t>
            </a:r>
            <a:r>
              <a:rPr lang="fr-FR" sz="8000" b="1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Corinthiens 4:6 : « Dieu </a:t>
            </a:r>
            <a:r>
              <a:rPr lang="fr-FR" sz="8000" b="1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a dit autrefois </a:t>
            </a:r>
            <a:r>
              <a:rPr lang="fr-FR" sz="8000" b="1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: « La </a:t>
            </a:r>
            <a:r>
              <a:rPr lang="fr-FR" sz="8000" b="1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lumière brillera du milieu de l’obscurité ! » Eh bien, c’est </a:t>
            </a:r>
            <a:r>
              <a:rPr lang="fr-FR" sz="8000" b="1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Lui </a:t>
            </a:r>
            <a:r>
              <a:rPr lang="fr-FR" sz="8000" b="1" i="1" dirty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aussi qui a fait briller sa lumière dans nos cœurs, pour nous donner la connaissance lumineuse de sa gloire qui resplendit sur le visage de Jésus </a:t>
            </a:r>
            <a:r>
              <a:rPr lang="fr-FR" sz="8000" b="1" i="1" dirty="0" smtClean="0">
                <a:solidFill>
                  <a:srgbClr val="282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Christ ».</a:t>
            </a:r>
            <a:endParaRPr lang="en-US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295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617092BD-BCAC-4A0D-5DFA-79A67BBBDC7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5882" b="-1"/>
          <a:stretch/>
        </p:blipFill>
        <p:spPr>
          <a:xfrm>
            <a:off x="-961291" y="10"/>
            <a:ext cx="128015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265F7-13DF-B55D-C549-7767FE30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47" y="254833"/>
            <a:ext cx="12191997" cy="9893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dirty="0" smtClean="0"/>
              <a:t>III- RÉTABLIR</a:t>
            </a:r>
            <a:endParaRPr lang="en-US" sz="6000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A9116-FFFD-C002-75E9-E8BF85E68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5019" y="1244184"/>
            <a:ext cx="6715289" cy="5481736"/>
          </a:xfrm>
          <a:noFill/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1028700" indent="-685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>
                <a:solidFill>
                  <a:srgbClr val="282828"/>
                </a:solidFill>
                <a:latin typeface="system-ui"/>
              </a:rPr>
              <a:t>La lumière du Seigneur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rétablit </a:t>
            </a:r>
            <a:r>
              <a:rPr lang="fr-FR" sz="9600" b="1" dirty="0">
                <a:solidFill>
                  <a:srgbClr val="282828"/>
                </a:solidFill>
                <a:latin typeface="system-ui"/>
              </a:rPr>
              <a:t>la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justice</a:t>
            </a:r>
            <a:r>
              <a:rPr lang="fr-FR" sz="9600" b="1" dirty="0">
                <a:solidFill>
                  <a:srgbClr val="282828"/>
                </a:solidFill>
                <a:latin typeface="system-ui"/>
              </a:rPr>
              <a:t>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;</a:t>
            </a:r>
            <a:endParaRPr lang="fr-FR" sz="9600" b="1" dirty="0">
              <a:solidFill>
                <a:srgbClr val="282828"/>
              </a:solidFill>
              <a:latin typeface="system-ui"/>
            </a:endParaRPr>
          </a:p>
          <a:p>
            <a:pPr marL="342900" marR="0" algn="just">
              <a:spcBef>
                <a:spcPts val="0"/>
              </a:spcBef>
              <a:spcAft>
                <a:spcPts val="0"/>
              </a:spcAft>
            </a:pPr>
            <a:endParaRPr lang="fr-FR" sz="9600" dirty="0">
              <a:solidFill>
                <a:srgbClr val="212529"/>
              </a:solidFill>
              <a:latin typeface="system-ui"/>
            </a:endParaRPr>
          </a:p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600" b="1" dirty="0">
                <a:solidFill>
                  <a:srgbClr val="282828"/>
                </a:solidFill>
                <a:latin typeface="system-ui"/>
              </a:rPr>
              <a:t>Le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« soleil </a:t>
            </a:r>
            <a:r>
              <a:rPr lang="fr-FR" sz="9600" b="1" dirty="0">
                <a:solidFill>
                  <a:srgbClr val="282828"/>
                </a:solidFill>
                <a:latin typeface="system-ui"/>
              </a:rPr>
              <a:t>de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justice », </a:t>
            </a:r>
            <a:r>
              <a:rPr lang="fr-FR" sz="9600" b="1" dirty="0">
                <a:solidFill>
                  <a:srgbClr val="282828"/>
                </a:solidFill>
                <a:latin typeface="system-ui"/>
              </a:rPr>
              <a:t>le Seigneur Jésus lui-même est l’Éternel notre justice (Jérémie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33:16</a:t>
            </a:r>
            <a:r>
              <a:rPr lang="fr-FR" sz="9600" b="1" dirty="0">
                <a:solidFill>
                  <a:srgbClr val="282828"/>
                </a:solidFill>
                <a:latin typeface="system-ui"/>
              </a:rPr>
              <a:t>)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;</a:t>
            </a:r>
            <a:endParaRPr lang="fr-FR" sz="9600" b="1" dirty="0">
              <a:solidFill>
                <a:srgbClr val="282828"/>
              </a:solidFill>
              <a:latin typeface="system-ui"/>
            </a:endParaRPr>
          </a:p>
          <a:p>
            <a:pPr marL="342900" marR="0" algn="just">
              <a:spcBef>
                <a:spcPts val="0"/>
              </a:spcBef>
              <a:spcAft>
                <a:spcPts val="0"/>
              </a:spcAft>
            </a:pPr>
            <a:endParaRPr lang="fr-FR" sz="9600" b="0" i="0" dirty="0">
              <a:solidFill>
                <a:srgbClr val="212529"/>
              </a:solidFill>
              <a:effectLst/>
              <a:latin typeface="system-ui"/>
            </a:endParaRPr>
          </a:p>
          <a:p>
            <a:pPr marL="1028700" indent="-685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9600" b="1" dirty="0">
                <a:solidFill>
                  <a:srgbClr val="282828"/>
                </a:solidFill>
                <a:latin typeface="system-ui"/>
              </a:rPr>
              <a:t>La lumière du Christ apporte la guérison, et la paix (2 Samuel </a:t>
            </a:r>
            <a:r>
              <a:rPr lang="fr-FR" sz="9600" b="1" dirty="0" smtClean="0">
                <a:solidFill>
                  <a:srgbClr val="282828"/>
                </a:solidFill>
                <a:latin typeface="system-ui"/>
              </a:rPr>
              <a:t>23:4</a:t>
            </a:r>
            <a:r>
              <a:rPr lang="fr-FR" sz="9600" b="1" dirty="0">
                <a:solidFill>
                  <a:srgbClr val="282828"/>
                </a:solidFill>
                <a:latin typeface="system-ui"/>
              </a:rPr>
              <a:t>)</a:t>
            </a:r>
          </a:p>
          <a:p>
            <a:pPr marL="1028700" indent="-6858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sz="9600" b="1" dirty="0">
              <a:solidFill>
                <a:srgbClr val="282828"/>
              </a:solidFill>
              <a:latin typeface="system-ui"/>
            </a:endParaRPr>
          </a:p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9600" b="1" dirty="0">
                <a:solidFill>
                  <a:srgbClr val="282828"/>
                </a:solidFill>
                <a:latin typeface="system-ui"/>
              </a:rPr>
              <a:t>La  lumière de notre Dieu est source de Protection. </a:t>
            </a:r>
            <a:endParaRPr lang="fr-FR" sz="9600" b="1" dirty="0" smtClean="0">
              <a:solidFill>
                <a:srgbClr val="282828"/>
              </a:solidFill>
              <a:latin typeface="system-ui"/>
            </a:endParaRPr>
          </a:p>
          <a:p>
            <a:pPr marL="1028700" marR="0" indent="-685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7100" b="1" dirty="0">
              <a:solidFill>
                <a:srgbClr val="282828"/>
              </a:solidFill>
              <a:latin typeface="system-ui"/>
            </a:endParaRPr>
          </a:p>
          <a:p>
            <a:pPr algn="just"/>
            <a:r>
              <a:rPr lang="fr-FR" sz="9600" b="1" i="1" dirty="0" smtClean="0">
                <a:solidFill>
                  <a:srgbClr val="121212"/>
                </a:solidFill>
                <a:effectLst/>
                <a:latin typeface="system-ui"/>
              </a:rPr>
              <a:t>	</a:t>
            </a:r>
            <a:r>
              <a:rPr lang="fr-FR" sz="9600" b="1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1 Jean 2:9-10 : </a:t>
            </a:r>
            <a:r>
              <a:rPr lang="fr-FR" sz="9600" b="1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 Celui qui dit être dans </a:t>
            </a:r>
            <a:r>
              <a:rPr lang="fr-FR" sz="9600" b="1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	la </a:t>
            </a:r>
            <a:r>
              <a:rPr lang="fr-FR" sz="9600" b="1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lumière et qui hait son frère, est </a:t>
            </a:r>
            <a:r>
              <a:rPr lang="fr-FR" sz="9600" b="1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	dans </a:t>
            </a:r>
            <a:r>
              <a:rPr lang="fr-FR" sz="9600" b="1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les ténèbres jusqu’à maintenant.</a:t>
            </a:r>
          </a:p>
          <a:p>
            <a:pPr algn="just"/>
            <a:r>
              <a:rPr lang="fr-FR" sz="9600" b="1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	Celui </a:t>
            </a:r>
            <a:r>
              <a:rPr lang="fr-FR" sz="9600" b="1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qui aime son frère demeure dans </a:t>
            </a:r>
            <a:r>
              <a:rPr lang="fr-FR" sz="9600" b="1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	la </a:t>
            </a:r>
            <a:r>
              <a:rPr lang="fr-FR" sz="9600" b="1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lumière, et il n’y a point en lui </a:t>
            </a:r>
            <a:r>
              <a:rPr lang="fr-FR" sz="9600" b="1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	d’occasion </a:t>
            </a:r>
            <a:r>
              <a:rPr lang="fr-FR" sz="9600" b="1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de chuter. »</a:t>
            </a:r>
          </a:p>
          <a:p>
            <a:pPr marL="1485900" marR="0" indent="-11430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6000" i="1" dirty="0">
              <a:solidFill>
                <a:srgbClr val="282828"/>
              </a:solidFill>
              <a:effectLst/>
              <a:latin typeface="system-ui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endParaRPr lang="fr-FR" sz="8400" dirty="0">
              <a:solidFill>
                <a:srgbClr val="212529"/>
              </a:solidFill>
              <a:latin typeface="system-ui"/>
            </a:endParaRPr>
          </a:p>
          <a:p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1540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617092BD-BCAC-4A0D-5DFA-79A67BBBDC7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5882" b="-1"/>
          <a:stretch/>
        </p:blipFill>
        <p:spPr>
          <a:xfrm>
            <a:off x="-961291" y="10"/>
            <a:ext cx="128015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A265F7-13DF-B55D-C549-7767FE30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47" y="254833"/>
            <a:ext cx="12191997" cy="9893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dirty="0"/>
              <a:t>CONCLUSION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A9116-FFFD-C002-75E9-E8BF85E68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5019" y="1056640"/>
            <a:ext cx="6924742" cy="5801349"/>
          </a:xfrm>
          <a:noFill/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9600" b="1" i="0" dirty="0">
                <a:solidFill>
                  <a:srgbClr val="212529"/>
                </a:solidFill>
                <a:effectLst/>
                <a:latin typeface="system-ui"/>
              </a:rPr>
              <a:t>La lumière </a:t>
            </a:r>
            <a:r>
              <a:rPr lang="fr-FR" sz="9600" b="1" dirty="0">
                <a:solidFill>
                  <a:srgbClr val="212529"/>
                </a:solidFill>
                <a:latin typeface="system-ui"/>
              </a:rPr>
              <a:t>rayonne </a:t>
            </a:r>
            <a:r>
              <a:rPr lang="fr-FR" sz="9600" b="1" i="0" dirty="0">
                <a:solidFill>
                  <a:srgbClr val="212529"/>
                </a:solidFill>
                <a:effectLst/>
                <a:latin typeface="system-ui"/>
              </a:rPr>
              <a:t>dans les </a:t>
            </a:r>
            <a:r>
              <a:rPr lang="fr-FR" sz="9600" b="1" i="0" dirty="0" smtClean="0">
                <a:solidFill>
                  <a:srgbClr val="212529"/>
                </a:solidFill>
                <a:effectLst/>
                <a:latin typeface="system-ui"/>
              </a:rPr>
              <a:t>ténèbres (verset 12) ;</a:t>
            </a:r>
            <a:endParaRPr lang="fr-FR" sz="9600" b="1" i="0" dirty="0">
              <a:solidFill>
                <a:srgbClr val="212529"/>
              </a:solidFill>
              <a:effectLst/>
              <a:latin typeface="system-ui"/>
            </a:endParaRP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212529"/>
                </a:solidFill>
                <a:latin typeface="system-ui"/>
              </a:rPr>
              <a:t>Christ </a:t>
            </a:r>
            <a:r>
              <a:rPr lang="fr-FR" sz="9600" b="1" dirty="0">
                <a:solidFill>
                  <a:srgbClr val="212529"/>
                </a:solidFill>
                <a:latin typeface="system-ui"/>
              </a:rPr>
              <a:t>éclaire et réchauffe notre être </a:t>
            </a:r>
            <a:r>
              <a:rPr lang="fr-FR" sz="9600" b="1" dirty="0" smtClean="0">
                <a:solidFill>
                  <a:srgbClr val="212529"/>
                </a:solidFill>
                <a:latin typeface="system-ui"/>
              </a:rPr>
              <a:t>intérieur ;</a:t>
            </a:r>
            <a:endParaRPr lang="fr-FR" sz="9600" b="1" dirty="0">
              <a:solidFill>
                <a:srgbClr val="212529"/>
              </a:solidFill>
              <a:latin typeface="system-ui"/>
            </a:endParaRP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9600" b="1" i="0" dirty="0" smtClean="0">
                <a:solidFill>
                  <a:srgbClr val="212529"/>
                </a:solidFill>
                <a:effectLst/>
                <a:latin typeface="system-ui"/>
              </a:rPr>
              <a:t>Christ rétablit </a:t>
            </a:r>
            <a:r>
              <a:rPr lang="fr-FR" sz="9600" b="1" i="0" dirty="0">
                <a:solidFill>
                  <a:srgbClr val="212529"/>
                </a:solidFill>
                <a:effectLst/>
                <a:latin typeface="system-ui"/>
              </a:rPr>
              <a:t>les justes à cause de sa grâce et de son </a:t>
            </a:r>
            <a:r>
              <a:rPr lang="fr-FR" sz="9600" b="1" i="0" dirty="0" smtClean="0">
                <a:solidFill>
                  <a:srgbClr val="212529"/>
                </a:solidFill>
                <a:effectLst/>
                <a:latin typeface="system-ui"/>
              </a:rPr>
              <a:t>amour ;</a:t>
            </a:r>
            <a:endParaRPr lang="fr-FR" sz="9600" b="1" i="0" dirty="0">
              <a:solidFill>
                <a:srgbClr val="212529"/>
              </a:solidFill>
              <a:effectLst/>
              <a:latin typeface="system-ui"/>
            </a:endParaRP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212529"/>
                </a:solidFill>
                <a:latin typeface="system-ui"/>
              </a:rPr>
              <a:t>Avez-vous </a:t>
            </a:r>
            <a:r>
              <a:rPr lang="fr-FR" sz="9600" b="1" dirty="0">
                <a:solidFill>
                  <a:srgbClr val="212529"/>
                </a:solidFill>
                <a:latin typeface="system-ui"/>
              </a:rPr>
              <a:t>accueilli cette merveilleuse lumière dans votre </a:t>
            </a:r>
            <a:r>
              <a:rPr lang="fr-FR" sz="9600" b="1" dirty="0" smtClean="0">
                <a:solidFill>
                  <a:srgbClr val="212529"/>
                </a:solidFill>
                <a:latin typeface="system-ui"/>
              </a:rPr>
              <a:t>vie ?</a:t>
            </a:r>
            <a:endParaRPr lang="fr-FR" sz="9600" b="1" dirty="0">
              <a:solidFill>
                <a:srgbClr val="212529"/>
              </a:solidFill>
              <a:latin typeface="system-ui"/>
            </a:endParaRP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9600" b="1" dirty="0" smtClean="0">
                <a:solidFill>
                  <a:srgbClr val="212529"/>
                </a:solidFill>
                <a:latin typeface="system-ui"/>
              </a:rPr>
              <a:t>Entretenez-vous </a:t>
            </a:r>
            <a:r>
              <a:rPr lang="fr-FR" sz="9600" b="1" dirty="0">
                <a:solidFill>
                  <a:srgbClr val="212529"/>
                </a:solidFill>
                <a:latin typeface="system-ui"/>
              </a:rPr>
              <a:t>cette merveilleuse lumière pour qu’elle rayonne autour vous ?</a:t>
            </a:r>
            <a:r>
              <a:rPr lang="fr-FR" sz="9600" b="1" i="0" dirty="0">
                <a:solidFill>
                  <a:srgbClr val="121212"/>
                </a:solidFill>
                <a:effectLst/>
                <a:latin typeface="Inter"/>
              </a:rPr>
              <a:t> </a:t>
            </a:r>
          </a:p>
          <a:p>
            <a:pPr algn="l"/>
            <a:r>
              <a:rPr lang="fr-FR" sz="9600" b="0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«</a:t>
            </a:r>
            <a:r>
              <a:rPr lang="fr-FR" sz="9600" b="0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 et il sera comme la lumière du matin, </a:t>
            </a:r>
            <a:r>
              <a:rPr lang="fr-FR" sz="9600" b="0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quand </a:t>
            </a:r>
            <a:r>
              <a:rPr lang="fr-FR" sz="9600" b="0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le soleil se lève, un matin sans </a:t>
            </a:r>
            <a:r>
              <a:rPr lang="fr-FR" sz="9600" b="0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nuages</a:t>
            </a:r>
            <a:r>
              <a:rPr lang="fr-FR" sz="9600" b="0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 : par sa </a:t>
            </a:r>
            <a:r>
              <a:rPr lang="fr-FR" sz="9600" b="0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clarté, </a:t>
            </a:r>
            <a:r>
              <a:rPr lang="fr-FR" sz="9600" b="0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l’herbe tendre </a:t>
            </a:r>
            <a:r>
              <a:rPr lang="fr-FR" sz="9600" b="0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germe </a:t>
            </a:r>
            <a:r>
              <a:rPr lang="fr-FR" sz="9600" b="0" i="1" dirty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de la terre après la pluie</a:t>
            </a:r>
            <a:r>
              <a:rPr lang="fr-FR" sz="9600" b="0" i="1" dirty="0" smtClean="0">
                <a:solidFill>
                  <a:srgbClr val="1212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/>
              </a:rPr>
              <a:t>.</a:t>
            </a:r>
            <a:r>
              <a:rPr lang="fr-FR" sz="9600" i="1" dirty="0" smtClean="0">
                <a:solidFill>
                  <a:srgbClr val="2125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stem-ui"/>
              </a:rPr>
              <a:t>» (2 Samuel 23:4).</a:t>
            </a:r>
            <a:endParaRPr lang="fr-FR" sz="9600" i="1" dirty="0">
              <a:solidFill>
                <a:srgbClr val="2125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stem-ui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8000" b="0" i="0" dirty="0">
              <a:solidFill>
                <a:srgbClr val="212529"/>
              </a:solidFill>
              <a:effectLst/>
              <a:latin typeface="system-ui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3200" b="0" i="0" dirty="0">
              <a:solidFill>
                <a:srgbClr val="212529"/>
              </a:solidFill>
              <a:effectLst/>
              <a:latin typeface="system-ui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3200" b="0" i="0" dirty="0">
              <a:solidFill>
                <a:srgbClr val="212529"/>
              </a:solidFill>
              <a:effectLst/>
              <a:latin typeface="system-ui"/>
            </a:endParaRPr>
          </a:p>
          <a:p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2951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D1C5E75-7EE2-4D9F-BB8C-2D1FB749841F}">
  <we:reference id="wa200005566" version="1.0.0.0" store="fr-FR" storeType="OMEX"/>
  <we:alternateReferences>
    <we:reference id="wa200005566" version="1.0.0.0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217</Words>
  <Application>Microsoft Office PowerPoint</Application>
  <PresentationFormat>Grand écran</PresentationFormat>
  <Paragraphs>51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Inter</vt:lpstr>
      <vt:lpstr>system-ui</vt:lpstr>
      <vt:lpstr>Thème Office</vt:lpstr>
      <vt:lpstr>CHRIST, NOTRE LUMIERE</vt:lpstr>
      <vt:lpstr>INTRODUCTION</vt:lpstr>
      <vt:lpstr>I- RAYONNER</vt:lpstr>
      <vt:lpstr>II- RÉCHAUFFER</vt:lpstr>
      <vt:lpstr>III- RÉTABLIR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CHRIST, NOTRE LUMIERE</dc:title>
  <dc:creator>Abdou GANAME</dc:creator>
  <cp:lastModifiedBy>DESIR Marie-France</cp:lastModifiedBy>
  <cp:revision>12</cp:revision>
  <dcterms:created xsi:type="dcterms:W3CDTF">2023-12-15T09:31:31Z</dcterms:created>
  <dcterms:modified xsi:type="dcterms:W3CDTF">2023-12-16T19:09:51Z</dcterms:modified>
</cp:coreProperties>
</file>