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80" r:id="rId3"/>
    <p:sldId id="259" r:id="rId4"/>
    <p:sldId id="282" r:id="rId5"/>
    <p:sldId id="267" r:id="rId6"/>
    <p:sldId id="283" r:id="rId7"/>
    <p:sldId id="284" r:id="rId8"/>
    <p:sldId id="285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3E35"/>
    <a:srgbClr val="637700"/>
    <a:srgbClr val="FFF4ED"/>
    <a:srgbClr val="F8F3F0"/>
    <a:srgbClr val="D7D1CF"/>
    <a:srgbClr val="D1D8B7"/>
    <a:srgbClr val="AD5C4D"/>
    <a:srgbClr val="A09D79"/>
    <a:srgbClr val="E6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microsoft.com/office/2018/10/relationships/authors" Target="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D4E4EC5D-6AA8-4F7A-8F21-F6C375CAE214}" type="datetime1">
              <a:rPr lang="fr-FR" smtClean="0"/>
              <a:t>03/12/2023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49E357A0-8177-46BC-BFCE-19D99E3453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373FD877-B03C-48CB-9A28-0E8D8A8BF929}" type="datetime1">
              <a:rPr lang="fr-FR" smtClean="0"/>
              <a:pPr/>
              <a:t>03/12/2023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7C366290-4595-5745-A50F-D5EC13BAC60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6092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084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305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39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08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07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7C366290-4595-5745-A50F-D5EC13BAC604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3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Forme libre : Forme 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fr-FR" sz="60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fr-FR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 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2" name="Espace réservé du texte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4" name="Espace réservé du texte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5" name="Espace réservé du texte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2" name="Espace réservé d’image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’image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’image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’image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4" name="Espace réservé du texte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6" name="Espace réservé du texte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: Forme 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0" name="Forme libre : Forme 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ois colon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 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contenu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alternati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 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48" name="Forme libre : Forme 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ô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fr-FR" sz="60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fr-FR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ogram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fr-FR" sz="2400" cap="all" baseline="0"/>
            </a:lvl1pPr>
            <a:lvl2pPr marL="457200" indent="0" algn="r">
              <a:buNone/>
              <a:defRPr lang="fr-FR" sz="1800">
                <a:latin typeface="+mj-lt"/>
              </a:defRPr>
            </a:lvl2pPr>
            <a:lvl3pPr marL="914400" indent="0" algn="r">
              <a:buNone/>
              <a:defRPr lang="fr-FR"/>
            </a:lvl3pPr>
            <a:lvl4pPr marL="1371600" indent="0" algn="r">
              <a:buNone/>
              <a:defRPr lang="fr-FR"/>
            </a:lvl4pPr>
            <a:lvl5pPr marL="1828800" indent="0" algn="r">
              <a:buNone/>
              <a:defRPr lang="fr-FR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 8" descr="Forme, cercle&#10;&#10;Description générée automatiquement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fr-FR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fr-FR" sz="2400">
                <a:solidFill>
                  <a:schemeClr val="accent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Forme libre : Forme 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ltern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lternati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Forme libre : Forme 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fr-FR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2" name="Espace réservé du texte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4" name="Espace réservé du texte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5" name="Espace réservé du texte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pbible.topchretien.com/romains.12.1/SEM/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gedankenblase-denken-comic-leere-305053/" TargetMode="External" /><Relationship Id="rId3" Type="http://schemas.openxmlformats.org/officeDocument/2006/relationships/image" Target="../media/image6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6" Type="http://schemas.openxmlformats.org/officeDocument/2006/relationships/hyperlink" Target="https://jzanfano.blogspot.com/2017/11/apuntes-finales-reflexion.html" TargetMode="External" /><Relationship Id="rId5" Type="http://schemas.openxmlformats.org/officeDocument/2006/relationships/image" Target="../media/image7.png" /><Relationship Id="rId4" Type="http://schemas.openxmlformats.org/officeDocument/2006/relationships/hyperlink" Target="https://pixabay.com/fr/coeur-rouge-saint-valentin-l-amour-310227/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3" Type="http://schemas.openxmlformats.org/officeDocument/2006/relationships/image" Target="../media/image9.jpg" /><Relationship Id="rId7" Type="http://schemas.openxmlformats.org/officeDocument/2006/relationships/hyperlink" Target="https://bible.knowing-jesus.com/Fran%C3%A7ais/Jean/13/34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Relationship Id="rId6" Type="http://schemas.openxmlformats.org/officeDocument/2006/relationships/hyperlink" Target="https://www.ess-bretagne.org/les-organisations-de-less-ont-partage-leurs-bonnes-pratiques-environnementales" TargetMode="External" /><Relationship Id="rId11" Type="http://schemas.openxmlformats.org/officeDocument/2006/relationships/hyperlink" Target="https://www.flickr.com/photos/dynamosquito/4520427148" TargetMode="External" /><Relationship Id="rId5" Type="http://schemas.openxmlformats.org/officeDocument/2006/relationships/image" Target="../media/image10.jpg" /><Relationship Id="rId10" Type="http://schemas.openxmlformats.org/officeDocument/2006/relationships/image" Target="../media/image12.jpg" /><Relationship Id="rId4" Type="http://schemas.openxmlformats.org/officeDocument/2006/relationships/hyperlink" Target="https://www.publicdomainpictures.net/fr/view-image.php?image=212229&amp;picture=l39equipe-de-travail" TargetMode="External" /><Relationship Id="rId9" Type="http://schemas.openxmlformats.org/officeDocument/2006/relationships/hyperlink" Target="https://open.lib.umn.edu/principlesmanagement/chapter/9-1-social-networks/" TargetMode="Externa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mantambouille.fr/dahl-de-lentilles/" TargetMode="External" /><Relationship Id="rId3" Type="http://schemas.openxmlformats.org/officeDocument/2006/relationships/image" Target="../media/image13.jpg" /><Relationship Id="rId7" Type="http://schemas.openxmlformats.org/officeDocument/2006/relationships/image" Target="../media/image15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Relationship Id="rId6" Type="http://schemas.openxmlformats.org/officeDocument/2006/relationships/hyperlink" Target="https://www.publicdomainpictures.net/view-image.php?image=39745&amp;picture=&amp;jazyk=FR" TargetMode="External" /><Relationship Id="rId5" Type="http://schemas.openxmlformats.org/officeDocument/2006/relationships/image" Target="../media/image14.jpg" /><Relationship Id="rId10" Type="http://schemas.openxmlformats.org/officeDocument/2006/relationships/hyperlink" Target="https://pxhere.com/fr/photo/903097" TargetMode="External" /><Relationship Id="rId4" Type="http://schemas.openxmlformats.org/officeDocument/2006/relationships/hyperlink" Target="https://www.flickr.com/photos/easegill/44981085671/" TargetMode="External" /><Relationship Id="rId9" Type="http://schemas.openxmlformats.org/officeDocument/2006/relationships/image" Target="../media/image1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hyperlink" Target="https://pxhere.com/en/photo/1051890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85007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 </a:t>
            </a:r>
            <a:r>
              <a:rPr lang="fr-FR" sz="3200" b="1" dirty="0"/>
              <a:t>MANIFESTER LA VOLONTE DE DIEU  DANS </a:t>
            </a:r>
            <a:r>
              <a:rPr lang="fr-FR" sz="3200" b="1"/>
              <a:t>UNE SOCIETE  INDIFFERENTE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0083"/>
            <a:ext cx="9144000" cy="3645725"/>
          </a:xfrm>
        </p:spPr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TEXTE DE BASE:  Rom  12.1-2</a:t>
            </a:r>
            <a:endParaRPr lang="fr-FR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222222"/>
                </a:solidFill>
                <a:effectLst/>
                <a:latin typeface="Proxima"/>
              </a:rPr>
              <a:t>Je vous invite donc, frères, à cause de cette immense bonté de Dieu, à lui offrir votre corps comme un sacrifice vivant, saint et qui plaise à Dieu.</a:t>
            </a:r>
            <a:endParaRPr lang="fr-FR" sz="2400" dirty="0">
              <a:solidFill>
                <a:srgbClr val="222222"/>
              </a:solidFill>
              <a:effectLst/>
              <a:latin typeface="Proxim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222222"/>
                </a:solidFill>
                <a:effectLst/>
                <a:latin typeface="Proxima"/>
              </a:rPr>
              <a:t>Ce sera là de votre part un culte spirituel.</a:t>
            </a:r>
            <a:endParaRPr lang="fr-FR" sz="2400" dirty="0">
              <a:solidFill>
                <a:srgbClr val="222222"/>
              </a:solidFill>
              <a:effectLst/>
              <a:latin typeface="Proxim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222222"/>
                </a:solidFill>
                <a:effectLst/>
                <a:latin typeface="Proxima"/>
              </a:rPr>
              <a:t>Ne vous laissez pas modeler par le monde actuel, mais laissez-vous transformer par le renouvellement de votre pensée, pour pouvoir discerner la volonté de Dieu :</a:t>
            </a:r>
            <a:endParaRPr lang="fr-FR" sz="2400" dirty="0">
              <a:solidFill>
                <a:srgbClr val="222222"/>
              </a:solidFill>
              <a:effectLst/>
              <a:latin typeface="Proxim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222222"/>
                </a:solidFill>
                <a:effectLst/>
                <a:latin typeface="Proxima"/>
              </a:rPr>
              <a:t>ce qui est bon, ce qui lui plaît, ce qui est parfait.</a:t>
            </a:r>
            <a:endParaRPr lang="fr-FR" sz="2400" dirty="0">
              <a:solidFill>
                <a:srgbClr val="222222"/>
              </a:solidFill>
              <a:effectLst/>
              <a:latin typeface="Proxim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Proxima"/>
                <a:hlinkClick r:id="rId3"/>
              </a:rPr>
              <a:t>Romains 12.1–2</a:t>
            </a:r>
            <a:endParaRPr lang="fr-FR" sz="24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Structure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85000" lnSpcReduction="1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   </a:t>
            </a:r>
          </a:p>
          <a:p>
            <a:pPr rtl="0"/>
            <a:r>
              <a:rPr lang="fr-FR" b="1" dirty="0"/>
              <a:t>           </a:t>
            </a:r>
            <a:r>
              <a:rPr lang="fr-FR" sz="4400" b="1" dirty="0"/>
              <a:t>INTRODUCTION</a:t>
            </a:r>
          </a:p>
          <a:p>
            <a:pPr rtl="0"/>
            <a:endParaRPr lang="fr-FR" dirty="0"/>
          </a:p>
          <a:p>
            <a:pPr rtl="0"/>
            <a:r>
              <a:rPr lang="fr-FR" sz="2000" b="1" dirty="0"/>
              <a:t>I-QUI EST AU CENTRE DE NOTRE VIE?</a:t>
            </a:r>
          </a:p>
          <a:p>
            <a:pPr rtl="0"/>
            <a:endParaRPr lang="fr-FR" sz="2000" b="1" dirty="0"/>
          </a:p>
          <a:p>
            <a:pPr rtl="0"/>
            <a:r>
              <a:rPr lang="fr-FR" sz="2000" b="1" dirty="0"/>
              <a:t>II-QUEL CARACTERE POUR NOTRE VIE ?</a:t>
            </a:r>
          </a:p>
          <a:p>
            <a:pPr rtl="0"/>
            <a:endParaRPr lang="fr-FR" sz="2000" b="1" dirty="0"/>
          </a:p>
          <a:p>
            <a:pPr rtl="0"/>
            <a:r>
              <a:rPr lang="fr-FR" sz="2000" b="1" dirty="0"/>
              <a:t>III-QELLE COMMUNION POUR NOTRE VIE ?</a:t>
            </a:r>
          </a:p>
          <a:p>
            <a:pPr rtl="0"/>
            <a:endParaRPr lang="fr-FR" sz="2000" b="1" dirty="0"/>
          </a:p>
          <a:p>
            <a:pPr rtl="0"/>
            <a:r>
              <a:rPr lang="fr-FR" sz="2000" b="1" dirty="0"/>
              <a:t>VI-QUELLE COMMUNICATION AVEC  NOTRE VIE</a:t>
            </a:r>
          </a:p>
          <a:p>
            <a:pPr rtl="0"/>
            <a:r>
              <a:rPr lang="fr-FR" sz="4400" b="1" dirty="0"/>
              <a:t>      </a:t>
            </a:r>
          </a:p>
          <a:p>
            <a:pPr rtl="0"/>
            <a:r>
              <a:rPr lang="fr-FR" sz="4400" b="1" dirty="0"/>
              <a:t>     CONCLUSION</a:t>
            </a:r>
          </a:p>
        </p:txBody>
      </p:sp>
      <p:pic>
        <p:nvPicPr>
          <p:cNvPr id="8" name="Espace réservé d’image 7" descr="Personne qui récolte de la laitue dans un potager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" r="32"/>
          <a:stretch>
            <a:fillRect/>
          </a:stretch>
        </p:blipFill>
        <p:spPr/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E3569-F451-360A-870F-C2F3992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5D029-257A-C084-D723-B5E115AF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78691" cy="104502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INTRODUCTION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175657"/>
            <a:ext cx="7815470" cy="5142016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800" b="1" dirty="0">
              <a:solidFill>
                <a:srgbClr val="222222"/>
              </a:solidFill>
              <a:effectLst/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800" b="1" dirty="0">
              <a:solidFill>
                <a:srgbClr val="222222"/>
              </a:solidFill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800" b="1" dirty="0">
                <a:solidFill>
                  <a:srgbClr val="222222"/>
                </a:solidFill>
                <a:effectLst/>
                <a:latin typeface="Proxima"/>
              </a:rPr>
              <a:t> « culte spirituel ». Verset 1 :</a:t>
            </a: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800" b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800" b="1" dirty="0">
                <a:solidFill>
                  <a:srgbClr val="222222"/>
                </a:solidFill>
                <a:effectLst/>
                <a:latin typeface="Proxima"/>
              </a:rPr>
              <a:t> </a:t>
            </a:r>
            <a:r>
              <a:rPr lang="fr-FR" sz="1900" b="1" i="1" dirty="0">
                <a:solidFill>
                  <a:srgbClr val="222222"/>
                </a:solidFill>
                <a:effectLst/>
                <a:latin typeface="Proxima"/>
              </a:rPr>
              <a:t>« offrir votre corps comme un sacrifice vivant, saint et qui plaise à Dieu. Ce sera là de votre part un culte spirituel.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3800" b="1" i="1" dirty="0">
              <a:solidFill>
                <a:srgbClr val="222222"/>
              </a:solidFill>
              <a:effectLst/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800" b="1" i="1" dirty="0">
              <a:solidFill>
                <a:srgbClr val="222222"/>
              </a:solidFill>
              <a:effectLst/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800" b="1" dirty="0">
                <a:solidFill>
                  <a:srgbClr val="222222"/>
                </a:solidFill>
                <a:effectLst/>
                <a:latin typeface="Proxima"/>
              </a:rPr>
              <a:t>« manifestation » Verset 2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3800" b="1" i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b="1" i="1" dirty="0">
                <a:solidFill>
                  <a:srgbClr val="222222"/>
                </a:solidFill>
                <a:effectLst/>
                <a:latin typeface="Proxima"/>
              </a:rPr>
              <a:t>« Laissez-vous transformer par le renouvellement de votre pensée. »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900" b="1" i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500" b="1" dirty="0">
                <a:solidFill>
                  <a:srgbClr val="222222"/>
                </a:solidFill>
                <a:latin typeface="Proxima"/>
              </a:rPr>
              <a:t>« goût, parfum, texture » Verset 3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3500" b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"/>
                <a:ea typeface="+mn-ea"/>
                <a:cs typeface="+mn-cs"/>
              </a:rPr>
              <a:t>pour pouvoir discerner la volonté de Dieu :ce qui est bon, ce qui lui plaît, ce qui est parfait.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roxima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/>
            <a:endParaRPr lang="fr-FR" dirty="0"/>
          </a:p>
        </p:txBody>
      </p:sp>
      <p:pic>
        <p:nvPicPr>
          <p:cNvPr id="22" name="Espace réservé d’image 21" descr="Personne en jupe noire et chemise blanche tenant des pissenlits.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I-LE CENTRE DE NOTRE VIE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COEUR:</a:t>
            </a:r>
          </a:p>
          <a:p>
            <a:pPr rtl="0"/>
            <a:r>
              <a:rPr lang="fr-FR" sz="1200" b="1" dirty="0">
                <a:solidFill>
                  <a:schemeClr val="accent1"/>
                </a:solidFill>
              </a:rPr>
              <a:t>«</a:t>
            </a:r>
            <a:r>
              <a:rPr lang="fr-FR" sz="1200" b="1" dirty="0">
                <a:solidFill>
                  <a:schemeClr val="accent6">
                    <a:lumMod val="10000"/>
                  </a:schemeClr>
                </a:solidFill>
              </a:rPr>
              <a:t> </a:t>
            </a:r>
            <a:r>
              <a:rPr lang="fr-FR" sz="1200" b="1" i="1" dirty="0">
                <a:solidFill>
                  <a:schemeClr val="accent6">
                    <a:lumMod val="10000"/>
                  </a:schemeClr>
                </a:solidFill>
              </a:rPr>
              <a:t>Qu’est Ce qui occupe notre cœur </a:t>
            </a:r>
            <a:r>
              <a:rPr lang="fr-FR" sz="1200" b="1" dirty="0">
                <a:solidFill>
                  <a:schemeClr val="accent6">
                    <a:lumMod val="10000"/>
                  </a:schemeClr>
                </a:solidFill>
              </a:rPr>
              <a:t>?»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1104404"/>
            <a:ext cx="3551111" cy="162065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highlight>
                <a:srgbClr val="0000FF"/>
              </a:highlight>
            </a:endParaRPr>
          </a:p>
          <a:p>
            <a:pPr rtl="0"/>
            <a:r>
              <a:rPr lang="fr-FR" b="1" dirty="0"/>
              <a:t>NOTRE INTELIGENCE</a:t>
            </a:r>
          </a:p>
          <a:p>
            <a:pPr rtl="0"/>
            <a:r>
              <a:rPr lang="fr-FR" sz="1200" b="1" dirty="0"/>
              <a:t>« Comment nous utilisons notre intelligence » </a:t>
            </a:r>
            <a:r>
              <a:rPr lang="fr-FR" b="1" dirty="0"/>
              <a:t>?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9654" y="2924134"/>
            <a:ext cx="3551111" cy="223133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i="1" dirty="0"/>
              <a:t> PENSEE</a:t>
            </a:r>
          </a:p>
          <a:p>
            <a:pPr rtl="0"/>
            <a:r>
              <a:rPr lang="fr-FR" sz="1200" b="1" i="1" dirty="0">
                <a:solidFill>
                  <a:schemeClr val="accent5"/>
                </a:solidFill>
              </a:rPr>
              <a:t>« Comment nous pensons et ressentons les choses? »</a:t>
            </a:r>
          </a:p>
          <a:p>
            <a:pPr rtl="0"/>
            <a:endParaRPr lang="fr-FR" dirty="0"/>
          </a:p>
        </p:txBody>
      </p:sp>
      <p:sp>
        <p:nvSpPr>
          <p:cNvPr id="26" name="Espace réservé du texte 25" descr="Nuages en papier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>
                <a:solidFill>
                  <a:srgbClr val="000000"/>
                </a:solidFill>
              </a:rPr>
              <a:t>Marc 12 :30 BDS</a:t>
            </a:r>
          </a:p>
          <a:p>
            <a:pPr rtl="0"/>
            <a:r>
              <a:rPr lang="fr-FR" sz="1600" b="1" dirty="0">
                <a:solidFill>
                  <a:srgbClr val="000000"/>
                </a:solidFill>
              </a:rPr>
              <a:t>tu aimeras donc le Seigneur, ton Dieu, de tout ton cœur, de </a:t>
            </a:r>
            <a:r>
              <a:rPr lang="fr-FR" sz="1600" dirty="0">
                <a:solidFill>
                  <a:srgbClr val="000000"/>
                </a:solidFill>
              </a:rPr>
              <a:t>toute</a:t>
            </a:r>
            <a:r>
              <a:rPr lang="fr-FR" sz="1600" b="1" dirty="0">
                <a:solidFill>
                  <a:srgbClr val="000000"/>
                </a:solidFill>
              </a:rPr>
              <a:t> ton âme, de toute ta pensée et de toute ton énergie. </a:t>
            </a:r>
          </a:p>
        </p:txBody>
      </p:sp>
      <p:sp>
        <p:nvSpPr>
          <p:cNvPr id="18" name="Espace réservé du texte 17" descr="Punaises posées avec une dressée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00B0F0"/>
          </a:solidFill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NOTRE TRAVAIL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Notre foyer,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Notre eglise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 notre société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Notre monde </a:t>
            </a:r>
          </a:p>
        </p:txBody>
      </p:sp>
    </p:spTree>
    <p:extLst>
      <p:ext uri="{BB962C8B-B14F-4D97-AF65-F5344CB8AC3E}">
        <p14:creationId xmlns:p14="http://schemas.microsoft.com/office/powerpoint/2010/main" val="1686515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7" grpId="0" build="p" animBg="1"/>
      <p:bldP spid="9" grpId="0" build="p" animBg="1"/>
      <p:bldP spid="26" grpId="0" build="p" animBg="1"/>
      <p:bldP spid="1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II-LE CARACTERE 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b="1" dirty="0">
                <a:solidFill>
                  <a:schemeClr val="bg1"/>
                </a:solidFill>
              </a:rPr>
              <a:t>1-Comportement</a:t>
            </a:r>
          </a:p>
          <a:p>
            <a:pPr rtl="0"/>
            <a:r>
              <a:rPr lang="fr-FR" sz="1200" i="1" dirty="0">
                <a:solidFill>
                  <a:schemeClr val="bg1"/>
                </a:solidFill>
              </a:rPr>
              <a:t>Notre comportement est important que ce que nous faisons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1104404"/>
            <a:ext cx="3551111" cy="1620653"/>
          </a:xfrm>
          <a:solidFill>
            <a:srgbClr val="92D050"/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2-ATTITUDE</a:t>
            </a:r>
          </a:p>
          <a:p>
            <a:pPr rtl="0"/>
            <a:r>
              <a:rPr lang="fr-FR" sz="1200" b="1" i="1" dirty="0"/>
              <a:t>Notre attitude parle plus que ce que nous croyons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9654" y="2924134"/>
            <a:ext cx="3551111" cy="2231330"/>
          </a:xfrm>
          <a:solidFill>
            <a:srgbClr val="E6DBD0"/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600" b="1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Galates 4:19 Mes enfants, pour qui j'éprouve de nouveau les douleurs de l'enfantement, jusqu'à ce que Christ soit formé en vous,</a:t>
            </a:r>
            <a:endParaRPr lang="fr-FR" sz="1600" b="1" i="1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612" y="4385032"/>
            <a:ext cx="3551111" cy="2231330"/>
          </a:xfrm>
          <a:solidFill>
            <a:srgbClr val="FFFF00"/>
          </a:solidFill>
        </p:spPr>
        <p:txBody>
          <a:bodyPr rtlCol="0"/>
          <a:lstStyle>
            <a:defPPr>
              <a:defRPr lang="fr-FR"/>
            </a:defPPr>
          </a:lstStyle>
          <a:p>
            <a:r>
              <a:rPr lang="fr-FR" sz="2400" b="1" i="1" dirty="0"/>
              <a:t>3- les habitudes</a:t>
            </a:r>
          </a:p>
          <a:p>
            <a:r>
              <a:rPr lang="fr-FR" sz="1200" b="1" i="1" dirty="0"/>
              <a:t>Sème une pe3nsé tu récolteras un acte, </a:t>
            </a:r>
            <a:r>
              <a:rPr lang="fr-FR" sz="1200" b="1" i="1" dirty="0" err="1"/>
              <a:t>seme</a:t>
            </a:r>
            <a:r>
              <a:rPr lang="fr-FR" sz="1200" b="1" i="1" dirty="0"/>
              <a:t> un acte tu récolteras une habitude 3-les habitudes</a:t>
            </a:r>
          </a:p>
          <a:p>
            <a:pPr rtl="0"/>
            <a:r>
              <a:rPr lang="fr-FR" sz="1200" b="1" i="1" dirty="0"/>
              <a:t>et sème une habitude et tu récolteras un caractère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4-LA MATURITE SPIRITURRLLE</a:t>
            </a:r>
          </a:p>
          <a:p>
            <a:pPr rtl="0"/>
            <a:r>
              <a:rPr lang="fr-FR" sz="1200" b="1" i="1" dirty="0">
                <a:effectLst/>
                <a:latin typeface="Calibri" panose="020F0502020204030204" pitchFamily="34" charset="0"/>
              </a:rPr>
              <a:t>« Nous emporterons notre caractère dans l’éternité pas notre carrière. </a:t>
            </a:r>
            <a:r>
              <a:rPr lang="fr-FR" sz="1200" dirty="0">
                <a:effectLst/>
                <a:latin typeface="Calibri" panose="020F0502020204030204" pitchFamily="34" charset="0"/>
              </a:rPr>
              <a:t>»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 animBg="1"/>
      <p:bldP spid="9" grpId="0" build="p" animBg="1"/>
      <p:bldP spid="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III-LA COMMUNION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b="1" dirty="0">
                <a:solidFill>
                  <a:schemeClr val="bg2"/>
                </a:solidFill>
              </a:rPr>
              <a:t>1-ENGAGEMENT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Comment NOUS  montrons notre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srgbClr val="FFC000"/>
                </a:solidFill>
                <a:latin typeface="Calibri" panose="020F0502020204030204" pitchFamily="34" charset="0"/>
              </a:rPr>
              <a:t>ENGAGEMENT </a:t>
            </a:r>
            <a:r>
              <a:rPr lang="fr-FR" sz="12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 envers  les autres  croyants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/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1104404"/>
            <a:ext cx="3551111" cy="162065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2-OBEISSANCE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  </a:t>
            </a:r>
            <a:r>
              <a:rPr lang="fr-FR" sz="1200" dirty="0">
                <a:solidFill>
                  <a:schemeClr val="tx2"/>
                </a:solidFill>
                <a:effectLst/>
                <a:highlight>
                  <a:srgbClr val="FFF4ED"/>
                </a:highlight>
                <a:latin typeface="Calibri" panose="020F0502020204030204" pitchFamily="34" charset="0"/>
              </a:rPr>
              <a:t>obéissons au commandement  d’amour  d’entraide mutuelle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2"/>
                </a:solidFill>
                <a:effectLst/>
                <a:highlight>
                  <a:srgbClr val="FFF4ED"/>
                </a:highlight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9654" y="2924134"/>
            <a:ext cx="3551111" cy="2231330"/>
          </a:xfrm>
          <a:solidFill>
            <a:srgbClr val="E6DBD0"/>
          </a:solidFill>
        </p:spPr>
        <p:txBody>
          <a:bodyPr rtlCol="0"/>
          <a:lstStyle>
            <a:defPPr>
              <a:defRPr lang="fr-FR"/>
            </a:def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 dirty="0">
              <a:effectLst/>
              <a:latin typeface="Calibri" panose="020F0502020204030204" pitchFamily="34" charset="0"/>
            </a:endParaRPr>
          </a:p>
          <a:p>
            <a:r>
              <a:rPr lang="fr-FR" sz="1600" b="1" dirty="0">
                <a:latin typeface="Open Sans" panose="020B0606030504020204" pitchFamily="34" charset="0"/>
                <a:hlinkClick r:id="rId7"/>
              </a:rPr>
              <a:t>Jean 13:3</a:t>
            </a:r>
            <a:r>
              <a:rPr lang="fr-FR" sz="16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8A7C3C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effectLst/>
                <a:latin typeface="Open Sans" panose="020B0606030504020204" pitchFamily="34" charset="0"/>
              </a:rPr>
              <a:t>Je vous donne un commandement nouveau: Aimez-vous les uns les autres; comme je vous ai aimés, vous aussi, aimez-vous les uns les autres.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effectLst/>
                <a:latin typeface="Open Sans" panose="020B0606030504020204" pitchFamily="34" charset="0"/>
              </a:rPr>
              <a:t> </a:t>
            </a:r>
          </a:p>
          <a:p>
            <a:pPr rtl="0"/>
            <a:endParaRPr lang="fr-FR" sz="1600" b="1" i="1" dirty="0"/>
          </a:p>
        </p:txBody>
      </p:sp>
      <p:sp>
        <p:nvSpPr>
          <p:cNvPr id="26" name="Espace réservé du texte 25" descr="Fixation de vêtements sur un rack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612" y="3990109"/>
            <a:ext cx="3551111" cy="2626253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algn="l"/>
            <a:r>
              <a:rPr lang="fr-FR" sz="2400" b="1" i="1" dirty="0"/>
              <a:t>3 LA COMMUNAUTE</a:t>
            </a:r>
          </a:p>
          <a:p>
            <a:r>
              <a:rPr lang="fr-FR" sz="1200" b="1" i="1" dirty="0"/>
              <a:t>Notre vie d’église détermine notre amour pour elle</a:t>
            </a:r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200" b="1" i="1" dirty="0">
                <a:latin typeface="Calibri" panose="020F0502020204030204" pitchFamily="34" charset="0"/>
              </a:rPr>
              <a:t>4- L’APPARTENANCE </a:t>
            </a:r>
          </a:p>
          <a:p>
            <a:pPr rtl="0"/>
            <a:r>
              <a:rPr lang="fr-FR" sz="1200" b="1" i="1" dirty="0">
                <a:highlight>
                  <a:srgbClr val="F8F3F0"/>
                </a:highlight>
                <a:latin typeface="Calibri" panose="020F0502020204030204" pitchFamily="34" charset="0"/>
              </a:rPr>
              <a:t>le sarment ne peut porter du fruit durable que quand il est attaché au cep</a:t>
            </a:r>
          </a:p>
          <a:p>
            <a:pPr rtl="0"/>
            <a:endParaRPr lang="fr-FR" sz="1200" b="1" i="1" dirty="0"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dirty="0">
              <a:solidFill>
                <a:srgbClr val="F8F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7" grpId="0" build="p" animBg="1"/>
      <p:bldP spid="9" grpId="0" build="p" animBg="1"/>
      <p:bldP spid="26" grpId="0" build="p" animBg="1"/>
      <p:bldP spid="1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dirty="0"/>
              <a:t>IV-COMMUNICATION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733796"/>
            <a:ext cx="3551111" cy="214466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200" b="1" i="1" dirty="0">
                <a:solidFill>
                  <a:srgbClr val="002060"/>
                </a:solidFill>
              </a:rPr>
              <a:t>1- parfum</a:t>
            </a:r>
          </a:p>
          <a:p>
            <a:pPr rtl="0"/>
            <a:r>
              <a:rPr lang="fr-FR" sz="1200" b="1" i="1" dirty="0">
                <a:solidFill>
                  <a:srgbClr val="000000"/>
                </a:solidFill>
              </a:rPr>
              <a:t>quel PARFUM </a:t>
            </a:r>
            <a:r>
              <a:rPr lang="fr-FR" sz="1200" b="1" i="1" dirty="0" err="1">
                <a:solidFill>
                  <a:srgbClr val="000000"/>
                </a:solidFill>
              </a:rPr>
              <a:t>DéGAGE</a:t>
            </a:r>
            <a:r>
              <a:rPr lang="fr-FR" sz="1200" b="1" i="1" dirty="0">
                <a:solidFill>
                  <a:srgbClr val="000000"/>
                </a:solidFill>
              </a:rPr>
              <a:t> DE NOTRE VIE,</a:t>
            </a:r>
          </a:p>
          <a:p>
            <a:pPr rtl="0"/>
            <a:endParaRPr lang="fr-FR" sz="1200" b="1" i="1" dirty="0">
              <a:solidFill>
                <a:srgbClr val="002060"/>
              </a:solidFill>
            </a:endParaRPr>
          </a:p>
          <a:p>
            <a:pPr rtl="0"/>
            <a:endParaRPr lang="fr-FR" sz="3200" b="1" i="1" dirty="0">
              <a:solidFill>
                <a:srgbClr val="002060"/>
              </a:solidFill>
            </a:endParaRPr>
          </a:p>
          <a:p>
            <a:pPr rtl="0"/>
            <a:endParaRPr lang="fr-FR" sz="3200" b="1" i="1" dirty="0">
              <a:solidFill>
                <a:srgbClr val="002060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1375" y="1188269"/>
            <a:ext cx="5340626" cy="269019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3200" dirty="0"/>
              <a:t>2-le goût                                               </a:t>
            </a:r>
            <a:r>
              <a:rPr lang="fr-FR" sz="1200" dirty="0"/>
              <a:t>Quel goût donnerons nous au monde</a:t>
            </a:r>
            <a:r>
              <a:rPr lang="fr-FR" sz="3200" dirty="0"/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2"/>
                </a:solidFill>
                <a:effectLst/>
                <a:highlight>
                  <a:srgbClr val="FFF4ED"/>
                </a:highlight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9654" y="2924134"/>
            <a:ext cx="3551111" cy="2231330"/>
          </a:xfrm>
          <a:solidFill>
            <a:srgbClr val="E6DBD0"/>
          </a:solidFill>
        </p:spPr>
        <p:txBody>
          <a:bodyPr rtlCol="0"/>
          <a:lstStyle>
            <a:defPPr>
              <a:defRPr lang="fr-FR"/>
            </a:def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 Corinthiens 2:15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 b="1" i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Nous sommes, en effet, pour Dieu la bonne odeur de Christ, parmi ceux qui sont sauvés et parmi ceux qui périssent:</a:t>
            </a:r>
            <a:endParaRPr lang="fr-FR" sz="1600" b="1" i="1" dirty="0">
              <a:effectLst/>
              <a:latin typeface="Calibri" panose="020F0502020204030204" pitchFamily="34" charset="0"/>
            </a:endParaRPr>
          </a:p>
          <a:p>
            <a:pPr rtl="0"/>
            <a:endParaRPr lang="fr-FR" sz="1600" b="1" i="1" dirty="0"/>
          </a:p>
        </p:txBody>
      </p:sp>
      <p:sp>
        <p:nvSpPr>
          <p:cNvPr id="26" name="Espace réservé du texte 25" descr="Fixation de vêtements sur un rack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612" y="3990109"/>
            <a:ext cx="3551111" cy="2626253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algn="l"/>
            <a:r>
              <a:rPr lang="fr-FR" sz="3200" b="1" i="1" dirty="0"/>
              <a:t>3-LA TEXTURE</a:t>
            </a:r>
          </a:p>
          <a:p>
            <a:pPr algn="l"/>
            <a:r>
              <a:rPr lang="fr-FR" sz="1200" b="1" i="1" dirty="0">
                <a:solidFill>
                  <a:srgbClr val="543E35"/>
                </a:solidFill>
              </a:rPr>
              <a:t>est-ce QUE LA TEXTURE DE NOTRE VIE DONNE ENVIE</a:t>
            </a:r>
          </a:p>
          <a:p>
            <a:pPr algn="l"/>
            <a:endParaRPr lang="fr-FR" sz="1200" b="1" i="1" dirty="0"/>
          </a:p>
          <a:p>
            <a:pPr algn="l"/>
            <a:endParaRPr lang="fr-FR" sz="3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  <a:p>
            <a:endParaRPr lang="fr-FR" sz="1200" b="1" i="1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200" b="1" i="1" dirty="0">
                <a:latin typeface="Calibri" panose="020F0502020204030204" pitchFamily="34" charset="0"/>
              </a:rPr>
              <a:t>4- L'Apparence </a:t>
            </a:r>
          </a:p>
          <a:p>
            <a:pPr rtl="0"/>
            <a:endParaRPr lang="fr-FR" sz="1200" b="1" i="1" dirty="0">
              <a:solidFill>
                <a:srgbClr val="000000"/>
              </a:solidFill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solidFill>
                <a:srgbClr val="000000"/>
              </a:solidFill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solidFill>
                <a:srgbClr val="000000"/>
              </a:solidFill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solidFill>
                <a:srgbClr val="000000"/>
              </a:solidFill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r>
              <a:rPr lang="fr-FR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QUEL Le APPARENCE DONNONS NOUS AUX AUTRES ?</a:t>
            </a:r>
          </a:p>
          <a:p>
            <a:pPr rtl="0"/>
            <a:endParaRPr lang="fr-FR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b="1" i="1" dirty="0">
              <a:highlight>
                <a:srgbClr val="F8F3F0"/>
              </a:highlight>
              <a:latin typeface="Calibri" panose="020F0502020204030204" pitchFamily="34" charset="0"/>
            </a:endParaRPr>
          </a:p>
          <a:p>
            <a:pPr rtl="0"/>
            <a:endParaRPr lang="fr-FR" sz="1200" dirty="0">
              <a:solidFill>
                <a:srgbClr val="F8F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78691" cy="104502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CONCLUSION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879676"/>
            <a:ext cx="9572263" cy="5437997"/>
          </a:xfrm>
        </p:spPr>
        <p:txBody>
          <a:bodyPr rtlCol="0">
            <a:normAutofit fontScale="25000" lnSpcReduction="20000"/>
          </a:bodyPr>
          <a:lstStyle>
            <a:defPPr>
              <a:defRPr lang="fr-FR"/>
            </a:defPPr>
          </a:lstStyle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800" b="1" dirty="0">
              <a:solidFill>
                <a:srgbClr val="222222"/>
              </a:solidFill>
              <a:effectLst/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222222"/>
              </a:solidFill>
              <a:latin typeface="Proxima"/>
            </a:endParaRPr>
          </a:p>
          <a:p>
            <a:pPr marL="285750" marR="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222222"/>
                </a:solidFill>
                <a:effectLst/>
                <a:latin typeface="Proxima"/>
              </a:rPr>
              <a:t> </a:t>
            </a:r>
            <a:r>
              <a:rPr lang="fr-FR" sz="12800" b="1" dirty="0">
                <a:solidFill>
                  <a:srgbClr val="222222"/>
                </a:solidFill>
                <a:effectLst/>
                <a:latin typeface="Proxima"/>
              </a:rPr>
              <a:t>Centrer notre vie sur Christ</a:t>
            </a:r>
            <a:endParaRPr lang="fr-FR" sz="12800" b="1" i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2800" b="1" i="1" dirty="0">
              <a:solidFill>
                <a:srgbClr val="222222"/>
              </a:solidFill>
              <a:effectLst/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2800" b="1" i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800" b="1" dirty="0">
                <a:solidFill>
                  <a:srgbClr val="222222"/>
                </a:solidFill>
                <a:latin typeface="Proxima"/>
              </a:rPr>
              <a:t>Caractère transformé 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800" b="1" dirty="0">
                <a:solidFill>
                  <a:srgbClr val="222222"/>
                </a:solidFill>
                <a:latin typeface="Proxima"/>
              </a:rPr>
              <a:t>Communion entière avec Christ</a:t>
            </a: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800" b="1" dirty="0">
                <a:solidFill>
                  <a:srgbClr val="222222"/>
                </a:solidFill>
                <a:latin typeface="Proxima"/>
              </a:rPr>
              <a:t>Communication claire de l’évangile dans un monde sans saveur…</a:t>
            </a: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FR" sz="7200" b="1" i="1" dirty="0">
                <a:effectLst/>
                <a:latin typeface="Calibri" panose="020F0502020204030204" pitchFamily="34" charset="0"/>
              </a:rPr>
              <a:t>2 Pierre</a:t>
            </a:r>
            <a:r>
              <a:rPr lang="fr-FR" sz="7200" b="1" i="1" dirty="0">
                <a:effectLst/>
                <a:latin typeface="Noto Serif" panose="02020600060500020200" pitchFamily="18" charset="0"/>
              </a:rPr>
              <a:t>‬ ‭</a:t>
            </a:r>
            <a:r>
              <a:rPr lang="fr-FR" sz="7200" b="1" i="1" dirty="0">
                <a:effectLst/>
                <a:latin typeface="Calibri" panose="020F0502020204030204" pitchFamily="34" charset="0"/>
              </a:rPr>
              <a:t>1:5</a:t>
            </a:r>
            <a:r>
              <a:rPr lang="fr-FR" sz="7200" b="1" i="1" dirty="0">
                <a:effectLst/>
                <a:latin typeface="Noto Serif" panose="02020600060500020200" pitchFamily="18" charset="0"/>
              </a:rPr>
              <a:t>‭</a:t>
            </a:r>
            <a:r>
              <a:rPr lang="fr-FR" sz="7200" b="1" i="1" dirty="0">
                <a:effectLst/>
                <a:latin typeface="Calibri" panose="020F0502020204030204" pitchFamily="34" charset="0"/>
              </a:rPr>
              <a:t>-</a:t>
            </a:r>
            <a:r>
              <a:rPr lang="fr-FR" sz="7200" b="1" i="1" dirty="0">
                <a:effectLst/>
                <a:latin typeface="Noto Serif" panose="02020600060500020200" pitchFamily="18" charset="0"/>
              </a:rPr>
              <a:t>‬</a:t>
            </a:r>
            <a:r>
              <a:rPr lang="fr-FR" sz="7200" b="1" i="1" dirty="0">
                <a:effectLst/>
                <a:latin typeface="Calibri" panose="020F0502020204030204" pitchFamily="34" charset="0"/>
              </a:rPr>
              <a:t>8</a:t>
            </a:r>
            <a:r>
              <a:rPr lang="fr-FR" sz="7200" b="1" i="1" dirty="0">
                <a:effectLst/>
                <a:latin typeface="Noto Serif" panose="02020600060500020200" pitchFamily="18" charset="0"/>
              </a:rPr>
              <a:t>‬ ‭</a:t>
            </a:r>
            <a:r>
              <a:rPr lang="fr-FR" sz="7200" b="1" i="1" dirty="0">
                <a:effectLst/>
                <a:latin typeface="Calibri" panose="020F0502020204030204" pitchFamily="34" charset="0"/>
              </a:rPr>
              <a:t>BDS</a:t>
            </a:r>
            <a:r>
              <a:rPr lang="fr-FR" sz="7200" b="1" i="1" dirty="0">
                <a:effectLst/>
                <a:latin typeface="Noto Serif" panose="02020600060500020200" pitchFamily="18" charset="0"/>
              </a:rPr>
              <a:t>‬‬</a:t>
            </a:r>
            <a:endParaRPr lang="fr-FR" sz="7200" b="1" i="1" dirty="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fr-FR" sz="7200" b="1" i="1" dirty="0">
                <a:effectLst/>
                <a:latin typeface="Calibri" panose="020F0502020204030204" pitchFamily="34" charset="0"/>
              </a:rPr>
              <a:t>[5] Pour cette raison même, faites tous vos efforts pour ajouter à votre foi la vertu, à la vertu la connaissance, [6] à la connaissance la maîtrise de soi, à la maîtrise de soi l’endurance dans l’épreuve, à l’endurance la piété, [7] à la piété l’affection fraternelle, et à l’affection fraternelle l’amour.[8] Car si vous possédez ces qualités, et on si elles grandissent sans cesse en vous, elles vous rendront actifs et vous permettront de connaître toujours mieux notre Seigneur Jésus-Christ.</a:t>
            </a: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7200" b="1" i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128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fr-FR" sz="32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500" b="1" dirty="0">
              <a:solidFill>
                <a:srgbClr val="222222"/>
              </a:solidFill>
              <a:latin typeface="Proxima"/>
            </a:endParaRP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500" b="1" dirty="0">
              <a:solidFill>
                <a:srgbClr val="222222"/>
              </a:solidFill>
              <a:latin typeface="Proxima"/>
            </a:endParaRPr>
          </a:p>
          <a:p>
            <a:pPr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"/>
                <a:ea typeface="+mn-ea"/>
                <a:cs typeface="+mn-cs"/>
              </a:rPr>
              <a:t>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roxima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FEB45C2-1A40-767D-0D73-C6DA8D68B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54137" y="244440"/>
            <a:ext cx="4037863" cy="40978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" id="{DC562BE4-E08E-454A-B691-6114CE311FC5}" vid="{3E179901-8EB6-4C8D-9438-AECDEF043B1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tf11964407_wac</Template>
  <TotalTime>0</TotalTime>
  <Words>717</Words>
  <Application>Microsoft Office PowerPoint</Application>
  <PresentationFormat>Grand écran</PresentationFormat>
  <Paragraphs>172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MANIFESTER LA VOLONTE DE DIEU  DANS UNE SOCIETE  INDIFFERENTE</vt:lpstr>
      <vt:lpstr>Structure</vt:lpstr>
      <vt:lpstr>INTRODUCTION</vt:lpstr>
      <vt:lpstr>I-LE CENTRE DE NOTRE VIE</vt:lpstr>
      <vt:lpstr>II-LE CARACTERE </vt:lpstr>
      <vt:lpstr>III-LA COMMUNION</vt:lpstr>
      <vt:lpstr>IV-COMMUNICATION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MANIFESTER LA VOLONTE DE DIEU  DANS UNE SOCIETE  INDIFFERENTE</dc:title>
  <dc:creator/>
  <cp:lastModifiedBy>Abdou GANAME</cp:lastModifiedBy>
  <cp:revision>2</cp:revision>
  <dcterms:created xsi:type="dcterms:W3CDTF">2023-12-01T09:28:34Z</dcterms:created>
  <dcterms:modified xsi:type="dcterms:W3CDTF">2023-12-03T09:04:09Z</dcterms:modified>
</cp:coreProperties>
</file>