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8" r:id="rId6"/>
    <p:sldId id="270" r:id="rId7"/>
    <p:sldId id="267" r:id="rId8"/>
    <p:sldId id="271" r:id="rId9"/>
    <p:sldId id="269" r:id="rId10"/>
    <p:sldId id="260" r:id="rId11"/>
    <p:sldId id="261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7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426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734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505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938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4885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475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0562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0165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6403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69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0853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E9D1A-0356-492C-B6ED-D0154F941775}" type="datetimeFigureOut">
              <a:rPr lang="fr-FR" smtClean="0"/>
              <a:pPr/>
              <a:t>13/02/2021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7BCCE-636F-4CDE-B0CF-0F6B309A90A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262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 Rois 8.54-61 </a:t>
            </a:r>
            <a:r>
              <a:rPr lang="fr-F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(1/3)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54</a:t>
            </a:r>
            <a:r>
              <a:rPr lang="fr-FR" sz="3800" dirty="0" smtClean="0"/>
              <a:t> Lorsque Salomon eut fini d'adresser à l'Eternel toute cette prière et cette supplication, il se leva devant l'autel de l'Eternel, où il était agenouillé, les mains tendues vers le ciel. </a:t>
            </a:r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55</a:t>
            </a:r>
            <a:r>
              <a:rPr lang="fr-FR" sz="3800" dirty="0" smtClean="0"/>
              <a:t> Debout, il bénit à haute voix toute l'assemblée d'Israël en disant : </a:t>
            </a:r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56</a:t>
            </a:r>
            <a:r>
              <a:rPr lang="fr-FR" sz="3800" dirty="0" smtClean="0"/>
              <a:t> « Béni soit l'Eternel, qui a donné du repos à son peuple, Israël, conformément à toutes ses promesses! De toutes les bonnes paroles qu'il avait prononcées par l'intermédiaire de son serviteur Moïse, aucune n'est restée sans effet. </a:t>
            </a:r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Applications pratiques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Pas de compromis avec le péché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>
                <a:solidFill>
                  <a:schemeClr val="bg2">
                    <a:lumMod val="90000"/>
                  </a:schemeClr>
                </a:solidFill>
              </a:rPr>
              <a:t>Dépendance et pleine confiance (sans réserve) à Dieu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>
                <a:solidFill>
                  <a:schemeClr val="bg2">
                    <a:lumMod val="90000"/>
                  </a:schemeClr>
                </a:solidFill>
              </a:rPr>
              <a:t>Nécessité de la repentance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>
                <a:solidFill>
                  <a:schemeClr val="bg2">
                    <a:lumMod val="90000"/>
                  </a:schemeClr>
                </a:solidFill>
              </a:rPr>
              <a:t>Ne pas délaisser l'œuvre de Dieu</a:t>
            </a:r>
            <a:endParaRPr lang="fr-FR" sz="4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Applications pratiques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Pas de compromis avec le péché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Dépendance et pleine confiance (sans réserve) à Dieu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>
                <a:solidFill>
                  <a:schemeClr val="bg2">
                    <a:lumMod val="90000"/>
                  </a:schemeClr>
                </a:solidFill>
              </a:rPr>
              <a:t>Nécessité de la repentance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>
                <a:solidFill>
                  <a:schemeClr val="bg2">
                    <a:lumMod val="90000"/>
                  </a:schemeClr>
                </a:solidFill>
              </a:rPr>
              <a:t>Ne pas délaisser l'œuvre de Dieu</a:t>
            </a:r>
            <a:endParaRPr lang="fr-FR" sz="4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Applications pratiques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Pas de compromis avec le péché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Dépendance et pleine confiance (sans réserve) à Dieu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Nécessité de la repentance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>
                <a:solidFill>
                  <a:schemeClr val="bg2">
                    <a:lumMod val="90000"/>
                  </a:schemeClr>
                </a:solidFill>
              </a:rPr>
              <a:t>Ne pas délaisser l'œuvre de Dieu</a:t>
            </a:r>
            <a:endParaRPr lang="fr-FR" sz="4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Applications pratiques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Pas de compromis avec le péché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Dépendance et pleine confiance (sans réserve) à Dieu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Nécessité de la repentance</a:t>
            </a:r>
          </a:p>
          <a:p>
            <a:pPr algn="just">
              <a:buFont typeface="Wingdings" pitchFamily="2" charset="2"/>
              <a:buChar char="§"/>
            </a:pPr>
            <a:r>
              <a:rPr lang="fr-FR" sz="4000" dirty="0" smtClean="0"/>
              <a:t>Ne pas délaisser l'œuvre de Dieu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46649" y="854015"/>
            <a:ext cx="1183544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« </a:t>
            </a:r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fr-FR" sz="4400" dirty="0" smtClean="0"/>
              <a:t>herchez d'abord le royaume de Dieu et sa justice, et toutes ces choses vous seront données en plus. »</a:t>
            </a:r>
          </a:p>
          <a:p>
            <a:pPr algn="ctr"/>
            <a:endParaRPr lang="fr-FR" sz="4400" dirty="0" smtClean="0"/>
          </a:p>
          <a:p>
            <a:pPr algn="ctr"/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Q</a:t>
            </a:r>
            <a:r>
              <a:rPr lang="fr-FR" sz="4400" dirty="0" smtClean="0"/>
              <a:t>ue notre cœur soit attaché sans réserve à l'Eternel, notre Dieu !</a:t>
            </a:r>
          </a:p>
          <a:p>
            <a:pPr algn="ctr"/>
            <a:endParaRPr lang="fr-FR" sz="4400" dirty="0" smtClean="0"/>
          </a:p>
          <a:p>
            <a:pPr algn="ctr"/>
            <a:r>
              <a:rPr lang="fr-FR" sz="4400" dirty="0" smtClean="0">
                <a:solidFill>
                  <a:schemeClr val="accent1">
                    <a:lumMod val="75000"/>
                  </a:schemeClr>
                </a:solidFill>
              </a:rPr>
              <a:t>Q</a:t>
            </a:r>
            <a:r>
              <a:rPr lang="fr-FR" sz="4400" dirty="0" smtClean="0"/>
              <a:t>u‘Il incline nos cœurs vers Lui !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 Rois 8.54-61 </a:t>
            </a:r>
            <a:r>
              <a:rPr lang="fr-F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(2/3)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57</a:t>
            </a:r>
            <a:r>
              <a:rPr lang="fr-FR" sz="3800" dirty="0" smtClean="0"/>
              <a:t> Que l'Eternel, notre Dieu, soit avec nous, comme il l'a été avec nos ancêtres! Qu'il ne nous abandonne pas et ne nous délaisse pas, </a:t>
            </a:r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58</a:t>
            </a:r>
            <a:r>
              <a:rPr lang="fr-FR" sz="3800" dirty="0" smtClean="0"/>
              <a:t> mais </a:t>
            </a:r>
            <a:r>
              <a:rPr lang="fr-FR" sz="3800" dirty="0" smtClean="0">
                <a:solidFill>
                  <a:srgbClr val="002060"/>
                </a:solidFill>
              </a:rPr>
              <a:t>qu'il incline nos cœurs vers lui</a:t>
            </a:r>
            <a:r>
              <a:rPr lang="fr-FR" sz="3800" dirty="0" smtClean="0"/>
              <a:t>, afin que nous marchions dans toutes ses voies et que nous respections ses commandements, ses prescriptions et ses règles, qu'il a donnés à nos ancêtres! </a:t>
            </a:r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59</a:t>
            </a:r>
            <a:r>
              <a:rPr lang="fr-FR" sz="3800" dirty="0" smtClean="0"/>
              <a:t> Que les paroles de supplication que je viens d'adresser à l'Eternel soient jour et nuit présentes devant l'Eternel, notre Dieu, et qu'il fasse en tout temps droit à son serviteur et à son peuple, Israël.</a:t>
            </a:r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 Rois 8.54-61 </a:t>
            </a:r>
            <a:r>
              <a:rPr lang="fr-F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(3/3)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r>
              <a:rPr lang="fr-FR" sz="3800" dirty="0" smtClean="0"/>
              <a:t> Ainsi, tous les peuples de la terre reconnaîtront que c'est l'Eternel qui est Dieu et qu'il n'y en a pas d'autre. </a:t>
            </a:r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61</a:t>
            </a:r>
            <a:r>
              <a:rPr lang="fr-FR" sz="3800" dirty="0" smtClean="0"/>
              <a:t> </a:t>
            </a:r>
            <a:r>
              <a:rPr lang="fr-FR" sz="3800" dirty="0" smtClean="0">
                <a:solidFill>
                  <a:srgbClr val="002060"/>
                </a:solidFill>
              </a:rPr>
              <a:t>Que votre cœur soit attaché sans réserve à l'Eternel</a:t>
            </a:r>
            <a:r>
              <a:rPr lang="fr-FR" sz="3800" dirty="0" smtClean="0"/>
              <a:t>, notre Dieu, comme il l'est aujourd'hui, pour suivre ses prescriptions et pour respecter ses commandements! ».</a:t>
            </a:r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Structure de 1 &amp; 2 Rois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800" dirty="0" smtClean="0"/>
              <a:t>A</a:t>
            </a:r>
            <a:r>
              <a:rPr lang="fr-FR" sz="3800" dirty="0" smtClean="0">
                <a:solidFill>
                  <a:srgbClr val="FF0000"/>
                </a:solidFill>
              </a:rPr>
              <a:t> </a:t>
            </a:r>
            <a:r>
              <a:rPr lang="fr-FR" sz="3800" dirty="0" smtClean="0">
                <a:solidFill>
                  <a:srgbClr val="0070C0"/>
                </a:solidFill>
              </a:rPr>
              <a:t>Salomon et la monarchie unifiée (1 R 1–11)</a:t>
            </a:r>
          </a:p>
          <a:p>
            <a:pPr algn="just"/>
            <a:r>
              <a:rPr lang="fr-FR" sz="3800" dirty="0" smtClean="0"/>
              <a:t>		</a:t>
            </a:r>
            <a:r>
              <a:rPr lang="fr-FR" sz="3800" dirty="0" smtClean="0">
                <a:solidFill>
                  <a:srgbClr val="7030A0"/>
                </a:solidFill>
              </a:rPr>
              <a:t>B</a:t>
            </a:r>
            <a:r>
              <a:rPr lang="fr-FR" sz="3800" dirty="0" smtClean="0"/>
              <a:t> Sécession du royaume du Nord (1 R 12)</a:t>
            </a:r>
          </a:p>
          <a:p>
            <a:pPr algn="just"/>
            <a:r>
              <a:rPr lang="fr-FR" sz="3800" dirty="0" smtClean="0">
                <a:solidFill>
                  <a:schemeClr val="accent1">
                    <a:lumMod val="50000"/>
                  </a:schemeClr>
                </a:solidFill>
              </a:rPr>
              <a:t>			</a:t>
            </a:r>
            <a:r>
              <a:rPr lang="fr-FR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800" dirty="0" smtClean="0">
                <a:solidFill>
                  <a:srgbClr val="0070C0"/>
                </a:solidFill>
              </a:rPr>
              <a:t> Rois d'Israël et de Juda (1 R 13–16)</a:t>
            </a:r>
          </a:p>
          <a:p>
            <a:pPr algn="just"/>
            <a:r>
              <a:rPr lang="fr-FR" sz="3800" dirty="0" smtClean="0"/>
              <a:t>			     </a:t>
            </a:r>
            <a:r>
              <a:rPr lang="fr-FR" sz="3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</a:t>
            </a:r>
            <a:r>
              <a:rPr lang="fr-FR" sz="3800" dirty="0" smtClean="0">
                <a:solidFill>
                  <a:srgbClr val="FF0000"/>
                </a:solidFill>
              </a:rPr>
              <a:t> La dynastie des </a:t>
            </a:r>
            <a:r>
              <a:rPr lang="fr-FR" sz="3800" dirty="0" err="1" smtClean="0">
                <a:solidFill>
                  <a:srgbClr val="FF0000"/>
                </a:solidFill>
              </a:rPr>
              <a:t>Omrides</a:t>
            </a:r>
            <a:r>
              <a:rPr lang="fr-FR" sz="3800" dirty="0" smtClean="0">
                <a:solidFill>
                  <a:srgbClr val="FF0000"/>
                </a:solidFill>
              </a:rPr>
              <a:t> (1 R 17–2 R 11)</a:t>
            </a:r>
          </a:p>
          <a:p>
            <a:pPr algn="just"/>
            <a:r>
              <a:rPr lang="fr-FR" sz="3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	</a:t>
            </a:r>
            <a:r>
              <a:rPr lang="fr-FR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C'</a:t>
            </a:r>
            <a:r>
              <a:rPr lang="fr-FR" sz="3800" dirty="0" smtClean="0">
                <a:solidFill>
                  <a:srgbClr val="0070C0"/>
                </a:solidFill>
              </a:rPr>
              <a:t> Rois d'Israël et de Juda (2 R 12–16)</a:t>
            </a:r>
          </a:p>
          <a:p>
            <a:pPr algn="just"/>
            <a:r>
              <a:rPr lang="fr-FR" sz="3800" dirty="0" smtClean="0"/>
              <a:t>		</a:t>
            </a:r>
            <a:r>
              <a:rPr lang="fr-FR" sz="3800" dirty="0" smtClean="0">
                <a:solidFill>
                  <a:srgbClr val="7030A0"/>
                </a:solidFill>
              </a:rPr>
              <a:t>B'</a:t>
            </a:r>
            <a:r>
              <a:rPr lang="fr-FR" sz="3800" dirty="0" smtClean="0"/>
              <a:t> Chute du royaume du Nord (2 R 17)</a:t>
            </a:r>
          </a:p>
          <a:p>
            <a:pPr algn="just"/>
            <a:r>
              <a:rPr lang="fr-FR" sz="3800" dirty="0" smtClean="0"/>
              <a:t>A' </a:t>
            </a:r>
            <a:r>
              <a:rPr lang="fr-FR" sz="3800" dirty="0" smtClean="0">
                <a:solidFill>
                  <a:srgbClr val="0070C0"/>
                </a:solidFill>
              </a:rPr>
              <a:t>Le royaume de Juda seul (2 R 18–25)</a:t>
            </a:r>
          </a:p>
          <a:p>
            <a:pPr algn="just"/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Deutéronome 5.6-9a </a:t>
            </a:r>
            <a:r>
              <a:rPr lang="fr-F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(1/1)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fr-FR" sz="3600" dirty="0" smtClean="0"/>
              <a:t> Je suis l'Eternel, ton Dieu, qui t'ai fait sortir d'Egypte, de la maison de l'esclavage.</a:t>
            </a:r>
            <a:r>
              <a:rPr lang="fr-F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just"/>
            <a:endParaRPr lang="fr-FR" sz="2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fr-F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 </a:t>
            </a:r>
            <a:r>
              <a:rPr lang="fr-FR" sz="3600" dirty="0" smtClean="0"/>
              <a:t>Tu n'auras pas d'autres dieux devant moi.</a:t>
            </a:r>
            <a:r>
              <a:rPr lang="fr-F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just"/>
            <a:endParaRPr lang="fr-FR" sz="2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fr-F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8 </a:t>
            </a:r>
            <a:r>
              <a:rPr lang="fr-FR" sz="3600" dirty="0" smtClean="0"/>
              <a:t>Tu ne feras pas sculpture sacrée ni aucune représentation de ce qui est en haut dans le ciel, en bas sur la terre et dans l'eau plus bas que la terre. </a:t>
            </a:r>
          </a:p>
          <a:p>
            <a:pPr algn="just"/>
            <a:endParaRPr lang="fr-FR" sz="2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fr-F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9</a:t>
            </a:r>
            <a:r>
              <a:rPr lang="fr-FR" sz="3600" dirty="0" smtClean="0"/>
              <a:t> Tu ne te prosterneras pas devant ces choses et tu ne les serviras pas, car moi l'Eternel ton Dieu, je suis un </a:t>
            </a:r>
            <a:r>
              <a:rPr lang="fr-FR" sz="3600" smtClean="0"/>
              <a:t>Dieu jaloux.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Structure de 1 &amp; 2 Rois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800" dirty="0" smtClean="0"/>
              <a:t>A</a:t>
            </a:r>
            <a:r>
              <a:rPr lang="fr-FR" sz="3800" dirty="0" smtClean="0">
                <a:solidFill>
                  <a:srgbClr val="FF0000"/>
                </a:solidFill>
              </a:rPr>
              <a:t> </a:t>
            </a:r>
            <a:r>
              <a:rPr lang="fr-FR" sz="3800" dirty="0" smtClean="0">
                <a:solidFill>
                  <a:srgbClr val="0070C0"/>
                </a:solidFill>
              </a:rPr>
              <a:t>Salomon et la monarchie unifiée (1 R 1–11)</a:t>
            </a:r>
          </a:p>
          <a:p>
            <a:pPr algn="just"/>
            <a:r>
              <a:rPr lang="fr-FR" sz="3800" dirty="0" smtClean="0"/>
              <a:t>		</a:t>
            </a:r>
            <a:r>
              <a:rPr lang="fr-FR" sz="3800" dirty="0" smtClean="0">
                <a:solidFill>
                  <a:srgbClr val="7030A0"/>
                </a:solidFill>
              </a:rPr>
              <a:t>B</a:t>
            </a:r>
            <a:r>
              <a:rPr lang="fr-FR" sz="3800" dirty="0" smtClean="0"/>
              <a:t> Sécession du royaume du Nord (1 R 12)</a:t>
            </a:r>
          </a:p>
          <a:p>
            <a:pPr algn="just"/>
            <a:r>
              <a:rPr lang="fr-FR" sz="3800" dirty="0" smtClean="0">
                <a:solidFill>
                  <a:schemeClr val="accent1">
                    <a:lumMod val="50000"/>
                  </a:schemeClr>
                </a:solidFill>
              </a:rPr>
              <a:t>			</a:t>
            </a:r>
            <a:r>
              <a:rPr lang="fr-FR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fr-FR" sz="3800" dirty="0" smtClean="0">
                <a:solidFill>
                  <a:srgbClr val="0070C0"/>
                </a:solidFill>
              </a:rPr>
              <a:t> Rois d'Israël et de Juda (1 R 13–16)</a:t>
            </a:r>
          </a:p>
          <a:p>
            <a:pPr algn="just"/>
            <a:r>
              <a:rPr lang="fr-FR" sz="3800" dirty="0" smtClean="0"/>
              <a:t>			     </a:t>
            </a:r>
            <a:r>
              <a:rPr lang="fr-FR" sz="3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</a:t>
            </a:r>
            <a:r>
              <a:rPr lang="fr-FR" sz="3800" dirty="0" smtClean="0">
                <a:solidFill>
                  <a:srgbClr val="FF0000"/>
                </a:solidFill>
              </a:rPr>
              <a:t> La dynastie des </a:t>
            </a:r>
            <a:r>
              <a:rPr lang="fr-FR" sz="3800" dirty="0" err="1" smtClean="0">
                <a:solidFill>
                  <a:srgbClr val="FF0000"/>
                </a:solidFill>
              </a:rPr>
              <a:t>Omrides</a:t>
            </a:r>
            <a:r>
              <a:rPr lang="fr-FR" sz="3800" dirty="0" smtClean="0">
                <a:solidFill>
                  <a:srgbClr val="FF0000"/>
                </a:solidFill>
              </a:rPr>
              <a:t> (1 R 17–2 R 11)</a:t>
            </a:r>
          </a:p>
          <a:p>
            <a:pPr algn="just"/>
            <a:r>
              <a:rPr lang="fr-FR" sz="3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	</a:t>
            </a:r>
            <a:r>
              <a:rPr lang="fr-FR" sz="3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C'</a:t>
            </a:r>
            <a:r>
              <a:rPr lang="fr-FR" sz="3800" dirty="0" smtClean="0">
                <a:solidFill>
                  <a:srgbClr val="0070C0"/>
                </a:solidFill>
              </a:rPr>
              <a:t> Rois d'Israël et de Juda (2 R 12–16)</a:t>
            </a:r>
          </a:p>
          <a:p>
            <a:pPr algn="just"/>
            <a:r>
              <a:rPr lang="fr-FR" sz="3800" dirty="0" smtClean="0"/>
              <a:t>		</a:t>
            </a:r>
            <a:r>
              <a:rPr lang="fr-FR" sz="3800" dirty="0" smtClean="0">
                <a:solidFill>
                  <a:srgbClr val="7030A0"/>
                </a:solidFill>
              </a:rPr>
              <a:t>B'</a:t>
            </a:r>
            <a:r>
              <a:rPr lang="fr-FR" sz="3800" dirty="0" smtClean="0"/>
              <a:t> Chute du royaume du Nord (2 R 17)</a:t>
            </a:r>
          </a:p>
          <a:p>
            <a:pPr algn="just"/>
            <a:r>
              <a:rPr lang="fr-FR" sz="3800" dirty="0" smtClean="0"/>
              <a:t>A' </a:t>
            </a:r>
            <a:r>
              <a:rPr lang="fr-FR" sz="3800" dirty="0" smtClean="0">
                <a:solidFill>
                  <a:srgbClr val="0070C0"/>
                </a:solidFill>
              </a:rPr>
              <a:t>Le royaume de Juda seul (2 R 18–25)</a:t>
            </a:r>
          </a:p>
          <a:p>
            <a:pPr algn="just"/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Structure de 1 Rois 1-11 (Salomon et la monarchie unifiée)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A</a:t>
            </a:r>
            <a:r>
              <a:rPr lang="fr-FR" sz="2400" dirty="0" smtClean="0">
                <a:solidFill>
                  <a:srgbClr val="0070C0"/>
                </a:solidFill>
              </a:rPr>
              <a:t> Un prophète intervient dans la succession royale (1.1-2.12)</a:t>
            </a:r>
          </a:p>
          <a:p>
            <a:pPr algn="just"/>
            <a:r>
              <a:rPr lang="fr-FR" sz="2400" dirty="0" smtClean="0"/>
              <a:t>	</a:t>
            </a:r>
            <a:r>
              <a:rPr lang="fr-FR" sz="2400" dirty="0" smtClean="0">
                <a:solidFill>
                  <a:srgbClr val="7030A0"/>
                </a:solidFill>
              </a:rPr>
              <a:t>B</a:t>
            </a:r>
            <a:r>
              <a:rPr lang="fr-FR" sz="2400" dirty="0" smtClean="0"/>
              <a:t> Salomon élimine les menaces contre sa sécurité (2.13-46)</a:t>
            </a:r>
          </a:p>
          <a:p>
            <a:pPr algn="just"/>
            <a:r>
              <a:rPr lang="fr-FR" sz="2400" dirty="0" smtClean="0">
                <a:solidFill>
                  <a:srgbClr val="0070C0"/>
                </a:solidFill>
              </a:rPr>
              <a:t>		</a:t>
            </a:r>
            <a:r>
              <a:rPr lang="fr-FR" sz="2400" dirty="0" smtClean="0"/>
              <a:t>C </a:t>
            </a:r>
            <a:r>
              <a:rPr lang="fr-FR" sz="2400" dirty="0" smtClean="0">
                <a:solidFill>
                  <a:srgbClr val="0070C0"/>
                </a:solidFill>
              </a:rPr>
              <a:t>Promesse initiale associée au règne de Salomon (3.1-15)</a:t>
            </a:r>
          </a:p>
          <a:p>
            <a:pPr algn="just"/>
            <a:r>
              <a:rPr lang="fr-FR" sz="2400" dirty="0" smtClean="0"/>
              <a:t>			</a:t>
            </a:r>
            <a:r>
              <a:rPr lang="fr-FR" sz="2400" dirty="0" smtClean="0">
                <a:solidFill>
                  <a:srgbClr val="7030A0"/>
                </a:solidFill>
              </a:rPr>
              <a:t>D</a:t>
            </a:r>
            <a:r>
              <a:rPr lang="fr-FR" sz="2400" dirty="0" smtClean="0"/>
              <a:t> Salomon utilise sa sagesse pour le peuple (3.16-5.14)</a:t>
            </a:r>
          </a:p>
          <a:p>
            <a:pPr algn="just"/>
            <a:r>
              <a:rPr lang="fr-FR" sz="2400" dirty="0" smtClean="0"/>
              <a:t>				E </a:t>
            </a:r>
            <a:r>
              <a:rPr lang="fr-FR" sz="2400" dirty="0" smtClean="0">
                <a:solidFill>
                  <a:srgbClr val="0070C0"/>
                </a:solidFill>
              </a:rPr>
              <a:t>Préparatifs pour la construction du Temple (5.15-32)</a:t>
            </a:r>
          </a:p>
          <a:p>
            <a:pPr algn="just"/>
            <a:r>
              <a:rPr lang="fr-FR" sz="2400" dirty="0" smtClean="0"/>
              <a:t>					</a:t>
            </a:r>
            <a:r>
              <a:rPr lang="fr-FR" sz="2400" dirty="0" smtClean="0">
                <a:solidFill>
                  <a:srgbClr val="7030A0"/>
                </a:solidFill>
              </a:rPr>
              <a:t>F</a:t>
            </a:r>
            <a:r>
              <a:rPr lang="fr-FR" sz="2400" dirty="0" smtClean="0"/>
              <a:t> Salomon commence à construire le Temple (6.1-38)</a:t>
            </a:r>
          </a:p>
          <a:p>
            <a:pPr algn="just"/>
            <a:r>
              <a:rPr lang="fr-FR" sz="2400" dirty="0" smtClean="0"/>
              <a:t>					      </a:t>
            </a:r>
            <a:r>
              <a:rPr lang="fr-F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</a:t>
            </a:r>
            <a:r>
              <a:rPr lang="fr-FR" sz="2400" dirty="0" smtClean="0">
                <a:solidFill>
                  <a:srgbClr val="FF0000"/>
                </a:solidFill>
              </a:rPr>
              <a:t> Salomon construit des bâtiments "rivaux" (7.1-12)</a:t>
            </a:r>
          </a:p>
          <a:p>
            <a:pPr algn="just"/>
            <a:r>
              <a:rPr lang="fr-FR" sz="2400" dirty="0" smtClean="0"/>
              <a:t>					</a:t>
            </a:r>
            <a:r>
              <a:rPr lang="fr-FR" sz="2400" dirty="0" smtClean="0">
                <a:solidFill>
                  <a:srgbClr val="7030A0"/>
                </a:solidFill>
              </a:rPr>
              <a:t>F'</a:t>
            </a:r>
            <a:r>
              <a:rPr lang="fr-FR" sz="2400" dirty="0" smtClean="0"/>
              <a:t> Salomon achève la construction du Temple (7.13-51)</a:t>
            </a:r>
          </a:p>
          <a:p>
            <a:pPr algn="just"/>
            <a:r>
              <a:rPr lang="fr-FR" sz="2400" dirty="0" smtClean="0"/>
              <a:t>				E' </a:t>
            </a:r>
            <a:r>
              <a:rPr lang="fr-FR" sz="2400" dirty="0" smtClean="0">
                <a:solidFill>
                  <a:srgbClr val="0070C0"/>
                </a:solidFill>
              </a:rPr>
              <a:t>Salomon consacre le Temple et est averti par Dieu (8.1-9.9)</a:t>
            </a:r>
          </a:p>
          <a:p>
            <a:pPr algn="just"/>
            <a:r>
              <a:rPr lang="fr-FR" sz="2400" dirty="0" smtClean="0"/>
              <a:t>			</a:t>
            </a:r>
            <a:r>
              <a:rPr lang="fr-FR" sz="2400" dirty="0" smtClean="0">
                <a:solidFill>
                  <a:srgbClr val="7030A0"/>
                </a:solidFill>
              </a:rPr>
              <a:t>D' </a:t>
            </a:r>
            <a:r>
              <a:rPr lang="fr-FR" sz="2400" dirty="0" smtClean="0"/>
              <a:t>Salomon utilise sa sagesse pour lui-même (9.10-10.29)</a:t>
            </a:r>
          </a:p>
          <a:p>
            <a:pPr algn="just"/>
            <a:r>
              <a:rPr lang="fr-FR" sz="2400" dirty="0" smtClean="0">
                <a:solidFill>
                  <a:srgbClr val="0070C0"/>
                </a:solidFill>
              </a:rPr>
              <a:t>		</a:t>
            </a:r>
            <a:r>
              <a:rPr lang="fr-FR" sz="2400" dirty="0" smtClean="0"/>
              <a:t>C' </a:t>
            </a:r>
            <a:r>
              <a:rPr lang="fr-FR" sz="2400" dirty="0" smtClean="0">
                <a:solidFill>
                  <a:srgbClr val="0070C0"/>
                </a:solidFill>
              </a:rPr>
              <a:t>Echec tragique du règne de Salomon (11.2-13)</a:t>
            </a:r>
          </a:p>
          <a:p>
            <a:pPr algn="just"/>
            <a:r>
              <a:rPr lang="fr-FR" sz="2400" dirty="0" smtClean="0"/>
              <a:t>	</a:t>
            </a:r>
            <a:r>
              <a:rPr lang="fr-FR" sz="2400" dirty="0" smtClean="0">
                <a:solidFill>
                  <a:srgbClr val="7030A0"/>
                </a:solidFill>
              </a:rPr>
              <a:t>B' </a:t>
            </a:r>
            <a:r>
              <a:rPr lang="fr-FR" sz="2400" dirty="0" smtClean="0"/>
              <a:t>Le Seigneur suscite des menaces contre la sécurité de Salomon (11.14-25)</a:t>
            </a:r>
          </a:p>
          <a:p>
            <a:pPr algn="just"/>
            <a:r>
              <a:rPr lang="fr-FR" sz="2400" dirty="0" smtClean="0"/>
              <a:t>A' </a:t>
            </a:r>
            <a:r>
              <a:rPr lang="fr-FR" sz="2400" dirty="0" smtClean="0">
                <a:solidFill>
                  <a:srgbClr val="0070C0"/>
                </a:solidFill>
              </a:rPr>
              <a:t>Un prophète détermine la succession royale (11.26-43)</a:t>
            </a:r>
          </a:p>
          <a:p>
            <a:pPr algn="just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Deutéronome 17.16-17 </a:t>
            </a:r>
            <a:r>
              <a:rPr lang="fr-F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(1/1)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16</a:t>
            </a:r>
            <a:r>
              <a:rPr lang="fr-FR" sz="3800" dirty="0" smtClean="0"/>
              <a:t> Seulement qu'il n'ait pas un grand nombre de chevaux et qu'il ne ramène pas le peuple en Egypte pour se procurer beaucoup de chevaux, car l'Eternel vous a dit : « Vous ne retournerez plus par ce chemin là ». </a:t>
            </a:r>
          </a:p>
          <a:p>
            <a:pPr algn="just"/>
            <a:endParaRPr lang="fr-FR" sz="3800" dirty="0" smtClean="0"/>
          </a:p>
          <a:p>
            <a:pPr algn="just"/>
            <a:r>
              <a:rPr lang="fr-FR" sz="3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17</a:t>
            </a:r>
            <a:r>
              <a:rPr lang="fr-FR" sz="3800" dirty="0" smtClean="0"/>
              <a:t> Qu'il n'ait pas un grand nombre de femmes, afin que son cœur ne se détourne pas de l'Eternel, et qu'il n'accumule pas l'argent et l'or.</a:t>
            </a:r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3962" y="202223"/>
            <a:ext cx="10101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Structure de 1 Rois 1-11 (Salomon et la monarchie unifiée)</a:t>
            </a:r>
            <a:endParaRPr lang="fr-F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6649" y="854015"/>
            <a:ext cx="1183544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A</a:t>
            </a:r>
            <a:r>
              <a:rPr lang="fr-FR" sz="2400" dirty="0" smtClean="0">
                <a:solidFill>
                  <a:srgbClr val="0070C0"/>
                </a:solidFill>
              </a:rPr>
              <a:t> Un prophète intervient dans la succession royale (1.1-2.12)</a:t>
            </a:r>
          </a:p>
          <a:p>
            <a:pPr algn="just"/>
            <a:r>
              <a:rPr lang="fr-FR" sz="2400" dirty="0" smtClean="0"/>
              <a:t>	</a:t>
            </a:r>
            <a:r>
              <a:rPr lang="fr-FR" sz="2400" dirty="0" smtClean="0">
                <a:solidFill>
                  <a:srgbClr val="7030A0"/>
                </a:solidFill>
              </a:rPr>
              <a:t>B</a:t>
            </a:r>
            <a:r>
              <a:rPr lang="fr-FR" sz="2400" dirty="0" smtClean="0"/>
              <a:t> Salomon élimine les menaces contre sa sécurité (2.13-46)</a:t>
            </a:r>
          </a:p>
          <a:p>
            <a:pPr algn="just"/>
            <a:r>
              <a:rPr lang="fr-FR" sz="2400" dirty="0" smtClean="0">
                <a:solidFill>
                  <a:srgbClr val="0070C0"/>
                </a:solidFill>
              </a:rPr>
              <a:t>		</a:t>
            </a:r>
            <a:r>
              <a:rPr lang="fr-FR" sz="2400" dirty="0" smtClean="0"/>
              <a:t>C </a:t>
            </a:r>
            <a:r>
              <a:rPr lang="fr-FR" sz="2400" dirty="0" smtClean="0">
                <a:solidFill>
                  <a:srgbClr val="0070C0"/>
                </a:solidFill>
              </a:rPr>
              <a:t>Promesse initiale associée au règne de Salomon (3.1-15)</a:t>
            </a:r>
          </a:p>
          <a:p>
            <a:pPr algn="just"/>
            <a:r>
              <a:rPr lang="fr-FR" sz="2400" dirty="0" smtClean="0"/>
              <a:t>			</a:t>
            </a:r>
            <a:r>
              <a:rPr lang="fr-FR" sz="2400" dirty="0" smtClean="0">
                <a:solidFill>
                  <a:srgbClr val="7030A0"/>
                </a:solidFill>
              </a:rPr>
              <a:t>D</a:t>
            </a:r>
            <a:r>
              <a:rPr lang="fr-FR" sz="2400" dirty="0" smtClean="0"/>
              <a:t> Salomon utilise sa sagesse pour le peuple (3.16-5.14)</a:t>
            </a:r>
          </a:p>
          <a:p>
            <a:pPr algn="just"/>
            <a:r>
              <a:rPr lang="fr-FR" sz="2400" dirty="0" smtClean="0"/>
              <a:t>				E </a:t>
            </a:r>
            <a:r>
              <a:rPr lang="fr-FR" sz="2400" dirty="0" smtClean="0">
                <a:solidFill>
                  <a:srgbClr val="0070C0"/>
                </a:solidFill>
              </a:rPr>
              <a:t>Préparatifs pour la construction du Temple (5.15-32)</a:t>
            </a:r>
          </a:p>
          <a:p>
            <a:pPr algn="just"/>
            <a:r>
              <a:rPr lang="fr-FR" sz="2400" dirty="0" smtClean="0"/>
              <a:t>					</a:t>
            </a:r>
            <a:r>
              <a:rPr lang="fr-FR" sz="2400" dirty="0" smtClean="0">
                <a:solidFill>
                  <a:srgbClr val="7030A0"/>
                </a:solidFill>
              </a:rPr>
              <a:t>F</a:t>
            </a:r>
            <a:r>
              <a:rPr lang="fr-FR" sz="2400" dirty="0" smtClean="0"/>
              <a:t> Salomon commence à construire le Temple (6.1-38)</a:t>
            </a:r>
          </a:p>
          <a:p>
            <a:pPr algn="just"/>
            <a:r>
              <a:rPr lang="fr-FR" sz="2400" dirty="0" smtClean="0"/>
              <a:t>					      </a:t>
            </a:r>
            <a:r>
              <a:rPr lang="fr-F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</a:t>
            </a:r>
            <a:r>
              <a:rPr lang="fr-FR" sz="2400" dirty="0" smtClean="0">
                <a:solidFill>
                  <a:srgbClr val="FF0000"/>
                </a:solidFill>
              </a:rPr>
              <a:t> Salomon construit des bâtiments "rivaux" (7.1-12)</a:t>
            </a:r>
          </a:p>
          <a:p>
            <a:pPr algn="just"/>
            <a:r>
              <a:rPr lang="fr-FR" sz="2400" dirty="0" smtClean="0"/>
              <a:t>					</a:t>
            </a:r>
            <a:r>
              <a:rPr lang="fr-FR" sz="2400" dirty="0" smtClean="0">
                <a:solidFill>
                  <a:srgbClr val="7030A0"/>
                </a:solidFill>
              </a:rPr>
              <a:t>F'</a:t>
            </a:r>
            <a:r>
              <a:rPr lang="fr-FR" sz="2400" dirty="0" smtClean="0"/>
              <a:t> Salomon achève la construction du Temple (7.13-51)</a:t>
            </a:r>
          </a:p>
          <a:p>
            <a:pPr algn="just"/>
            <a:r>
              <a:rPr lang="fr-FR" sz="2400" dirty="0" smtClean="0"/>
              <a:t>				E' </a:t>
            </a:r>
            <a:r>
              <a:rPr lang="fr-FR" sz="2400" dirty="0" smtClean="0">
                <a:solidFill>
                  <a:srgbClr val="0070C0"/>
                </a:solidFill>
              </a:rPr>
              <a:t>Salomon consacre le Temple et est averti par Dieu (8.1-9.9)</a:t>
            </a:r>
          </a:p>
          <a:p>
            <a:pPr algn="just"/>
            <a:r>
              <a:rPr lang="fr-FR" sz="2400" dirty="0" smtClean="0"/>
              <a:t>			</a:t>
            </a:r>
            <a:r>
              <a:rPr lang="fr-FR" sz="2400" dirty="0" smtClean="0">
                <a:solidFill>
                  <a:srgbClr val="7030A0"/>
                </a:solidFill>
              </a:rPr>
              <a:t>D' </a:t>
            </a:r>
            <a:r>
              <a:rPr lang="fr-FR" sz="2400" dirty="0" smtClean="0"/>
              <a:t>Salomon utilise sa sagesse pour lui-même (9.10-10.29)</a:t>
            </a:r>
          </a:p>
          <a:p>
            <a:pPr algn="just"/>
            <a:r>
              <a:rPr lang="fr-FR" sz="2400" dirty="0" smtClean="0">
                <a:solidFill>
                  <a:srgbClr val="0070C0"/>
                </a:solidFill>
              </a:rPr>
              <a:t>		</a:t>
            </a:r>
            <a:r>
              <a:rPr lang="fr-FR" sz="2400" dirty="0" smtClean="0"/>
              <a:t>C' </a:t>
            </a:r>
            <a:r>
              <a:rPr lang="fr-FR" sz="2400" dirty="0" smtClean="0">
                <a:solidFill>
                  <a:srgbClr val="0070C0"/>
                </a:solidFill>
              </a:rPr>
              <a:t>Echec tragique du règne de Salomon (11.2-13)</a:t>
            </a:r>
          </a:p>
          <a:p>
            <a:pPr algn="just"/>
            <a:r>
              <a:rPr lang="fr-FR" sz="2400" dirty="0" smtClean="0"/>
              <a:t>	</a:t>
            </a:r>
            <a:r>
              <a:rPr lang="fr-FR" sz="2400" dirty="0" smtClean="0">
                <a:solidFill>
                  <a:srgbClr val="7030A0"/>
                </a:solidFill>
              </a:rPr>
              <a:t>B' </a:t>
            </a:r>
            <a:r>
              <a:rPr lang="fr-FR" sz="2400" dirty="0" smtClean="0"/>
              <a:t>Le Seigneur suscite des menaces contre la sécurité de Salomon (11.14-25)</a:t>
            </a:r>
          </a:p>
          <a:p>
            <a:pPr algn="just"/>
            <a:r>
              <a:rPr lang="fr-FR" sz="2400" dirty="0" smtClean="0"/>
              <a:t>A' </a:t>
            </a:r>
            <a:r>
              <a:rPr lang="fr-FR" sz="2400" dirty="0" smtClean="0">
                <a:solidFill>
                  <a:srgbClr val="0070C0"/>
                </a:solidFill>
              </a:rPr>
              <a:t>Un prophète détermine la succession royale (11.26-43)</a:t>
            </a:r>
          </a:p>
          <a:p>
            <a:pPr algn="just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6996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556</Words>
  <Application>Microsoft Office PowerPoint</Application>
  <PresentationFormat>Personnalisé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SILCA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RAFAMANTANANTSOA_HIGHTECHPROS Mbolatiana</dc:creator>
  <cp:lastModifiedBy>33679457483</cp:lastModifiedBy>
  <cp:revision>232</cp:revision>
  <dcterms:created xsi:type="dcterms:W3CDTF">2020-07-07T12:44:49Z</dcterms:created>
  <dcterms:modified xsi:type="dcterms:W3CDTF">2021-02-13T20:54:47Z</dcterms:modified>
</cp:coreProperties>
</file>