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81" r:id="rId1"/>
  </p:sldMasterIdLst>
  <p:notesMasterIdLst>
    <p:notesMasterId r:id="rId7"/>
  </p:notesMasterIdLst>
  <p:sldIdLst>
    <p:sldId id="256" r:id="rId2"/>
    <p:sldId id="257" r:id="rId3"/>
    <p:sldId id="266" r:id="rId4"/>
    <p:sldId id="270" r:id="rId5"/>
    <p:sldId id="271"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397" autoAdjust="0"/>
    <p:restoredTop sz="85802" autoAdjust="0"/>
  </p:normalViewPr>
  <p:slideViewPr>
    <p:cSldViewPr snapToGrid="0">
      <p:cViewPr varScale="1">
        <p:scale>
          <a:sx n="74" d="100"/>
          <a:sy n="74" d="100"/>
        </p:scale>
        <p:origin x="870" y="90"/>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8362FB8-190B-408F-983A-1808C778D498}" type="datetimeFigureOut">
              <a:rPr lang="fr-FR" smtClean="0"/>
              <a:pPr/>
              <a:t>17/11/2020</a:t>
            </a:fld>
            <a:endParaRPr lang="fr-FR" dirty="0"/>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5AA9784-3A5F-4244-B242-0DF448208AF6}" type="slidenum">
              <a:rPr lang="fr-FR" smtClean="0"/>
              <a:pPr/>
              <a:t>‹N°›</a:t>
            </a:fld>
            <a:endParaRPr lang="fr-FR" dirty="0"/>
          </a:p>
        </p:txBody>
      </p:sp>
    </p:spTree>
    <p:extLst>
      <p:ext uri="{BB962C8B-B14F-4D97-AF65-F5344CB8AC3E}">
        <p14:creationId xmlns:p14="http://schemas.microsoft.com/office/powerpoint/2010/main" val="25329278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indent="0" algn="l">
              <a:buFont typeface="Calibri" panose="020F0502020204030204" pitchFamily="34" charset="0"/>
              <a:buNone/>
            </a:pPr>
            <a:endParaRPr lang="fr-FR" b="1" i="1" dirty="0">
              <a:solidFill>
                <a:srgbClr val="FF0000"/>
              </a:solidFill>
            </a:endParaRPr>
          </a:p>
        </p:txBody>
      </p:sp>
      <p:sp>
        <p:nvSpPr>
          <p:cNvPr id="4" name="Espace réservé du numéro de diapositive 3"/>
          <p:cNvSpPr>
            <a:spLocks noGrp="1"/>
          </p:cNvSpPr>
          <p:nvPr>
            <p:ph type="sldNum" sz="quarter" idx="10"/>
          </p:nvPr>
        </p:nvSpPr>
        <p:spPr/>
        <p:txBody>
          <a:bodyPr/>
          <a:lstStyle/>
          <a:p>
            <a:fld id="{85AA9784-3A5F-4244-B242-0DF448208AF6}" type="slidenum">
              <a:rPr lang="fr-FR" smtClean="0"/>
              <a:pPr/>
              <a:t>1</a:t>
            </a:fld>
            <a:endParaRPr lang="fr-FR" dirty="0"/>
          </a:p>
        </p:txBody>
      </p:sp>
    </p:spTree>
    <p:extLst>
      <p:ext uri="{BB962C8B-B14F-4D97-AF65-F5344CB8AC3E}">
        <p14:creationId xmlns:p14="http://schemas.microsoft.com/office/powerpoint/2010/main" val="33278923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b="1" baseline="0" dirty="0"/>
          </a:p>
        </p:txBody>
      </p:sp>
      <p:sp>
        <p:nvSpPr>
          <p:cNvPr id="4" name="Espace réservé du numéro de diapositive 3"/>
          <p:cNvSpPr>
            <a:spLocks noGrp="1"/>
          </p:cNvSpPr>
          <p:nvPr>
            <p:ph type="sldNum" sz="quarter" idx="10"/>
          </p:nvPr>
        </p:nvSpPr>
        <p:spPr/>
        <p:txBody>
          <a:bodyPr/>
          <a:lstStyle/>
          <a:p>
            <a:fld id="{85AA9784-3A5F-4244-B242-0DF448208AF6}" type="slidenum">
              <a:rPr lang="fr-FR" smtClean="0"/>
              <a:pPr/>
              <a:t>2</a:t>
            </a:fld>
            <a:endParaRPr lang="fr-FR" dirty="0"/>
          </a:p>
        </p:txBody>
      </p:sp>
    </p:spTree>
    <p:extLst>
      <p:ext uri="{BB962C8B-B14F-4D97-AF65-F5344CB8AC3E}">
        <p14:creationId xmlns:p14="http://schemas.microsoft.com/office/powerpoint/2010/main" val="9776282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85AA9784-3A5F-4244-B242-0DF448208AF6}" type="slidenum">
              <a:rPr lang="fr-FR" smtClean="0"/>
              <a:pPr/>
              <a:t>3</a:t>
            </a:fld>
            <a:endParaRPr lang="fr-FR" dirty="0"/>
          </a:p>
        </p:txBody>
      </p:sp>
    </p:spTree>
    <p:extLst>
      <p:ext uri="{BB962C8B-B14F-4D97-AF65-F5344CB8AC3E}">
        <p14:creationId xmlns:p14="http://schemas.microsoft.com/office/powerpoint/2010/main" val="12165358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85AA9784-3A5F-4244-B242-0DF448208AF6}" type="slidenum">
              <a:rPr lang="fr-FR" smtClean="0"/>
              <a:pPr/>
              <a:t>4</a:t>
            </a:fld>
            <a:endParaRPr lang="fr-FR" dirty="0"/>
          </a:p>
        </p:txBody>
      </p:sp>
    </p:spTree>
    <p:extLst>
      <p:ext uri="{BB962C8B-B14F-4D97-AF65-F5344CB8AC3E}">
        <p14:creationId xmlns:p14="http://schemas.microsoft.com/office/powerpoint/2010/main" val="2493253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85AA9784-3A5F-4244-B242-0DF448208AF6}" type="slidenum">
              <a:rPr lang="fr-FR" smtClean="0"/>
              <a:pPr/>
              <a:t>5</a:t>
            </a:fld>
            <a:endParaRPr lang="fr-FR" dirty="0"/>
          </a:p>
        </p:txBody>
      </p:sp>
    </p:spTree>
    <p:extLst>
      <p:ext uri="{BB962C8B-B14F-4D97-AF65-F5344CB8AC3E}">
        <p14:creationId xmlns:p14="http://schemas.microsoft.com/office/powerpoint/2010/main" val="4289254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5586B75A-687E-405C-8A0B-8D00578BA2C3}" type="datetimeFigureOut">
              <a:rPr lang="en-US" smtClean="0"/>
              <a:pPr/>
              <a:t>11/17/2020</a:t>
            </a:fld>
            <a:endParaRPr lang="en-US" dirty="0"/>
          </a:p>
        </p:txBody>
      </p:sp>
      <p:sp>
        <p:nvSpPr>
          <p:cNvPr id="5" name="Espace réservé du pied de page 4"/>
          <p:cNvSpPr>
            <a:spLocks noGrp="1"/>
          </p:cNvSpPr>
          <p:nvPr>
            <p:ph type="ftr" sz="quarter" idx="11"/>
          </p:nvPr>
        </p:nvSpPr>
        <p:spPr/>
        <p:txBody>
          <a:bodyPr/>
          <a:lstStyle/>
          <a:p>
            <a:endParaRPr lang="en-US" dirty="0"/>
          </a:p>
        </p:txBody>
      </p:sp>
      <p:sp>
        <p:nvSpPr>
          <p:cNvPr id="6" name="Espace réservé du numéro de diapositive 5"/>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8643537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5F4E5243-F52A-4D37-9694-EB26C6C31910}" type="datetimeFigureOut">
              <a:rPr lang="en-US" smtClean="0"/>
              <a:pPr/>
              <a:t>11/17/2020</a:t>
            </a:fld>
            <a:endParaRPr lang="en-US" dirty="0"/>
          </a:p>
        </p:txBody>
      </p:sp>
      <p:sp>
        <p:nvSpPr>
          <p:cNvPr id="5" name="Espace réservé du pied de page 4"/>
          <p:cNvSpPr>
            <a:spLocks noGrp="1"/>
          </p:cNvSpPr>
          <p:nvPr>
            <p:ph type="ftr" sz="quarter" idx="11"/>
          </p:nvPr>
        </p:nvSpPr>
        <p:spPr/>
        <p:txBody>
          <a:bodyPr/>
          <a:lstStyle/>
          <a:p>
            <a:endParaRPr lang="en-US" dirty="0"/>
          </a:p>
        </p:txBody>
      </p:sp>
      <p:sp>
        <p:nvSpPr>
          <p:cNvPr id="6" name="Espace réservé du numéro de diapositive 5"/>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4103565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3A77B6E1-634A-48DC-9E8B-D894023267EF}" type="datetimeFigureOut">
              <a:rPr lang="en-US" smtClean="0"/>
              <a:pPr/>
              <a:t>11/17/2020</a:t>
            </a:fld>
            <a:endParaRPr lang="en-US" dirty="0"/>
          </a:p>
        </p:txBody>
      </p:sp>
      <p:sp>
        <p:nvSpPr>
          <p:cNvPr id="5" name="Espace réservé du pied de page 4"/>
          <p:cNvSpPr>
            <a:spLocks noGrp="1"/>
          </p:cNvSpPr>
          <p:nvPr>
            <p:ph type="ftr" sz="quarter" idx="11"/>
          </p:nvPr>
        </p:nvSpPr>
        <p:spPr/>
        <p:txBody>
          <a:bodyPr/>
          <a:lstStyle/>
          <a:p>
            <a:endParaRPr lang="en-US" dirty="0"/>
          </a:p>
        </p:txBody>
      </p:sp>
      <p:sp>
        <p:nvSpPr>
          <p:cNvPr id="6" name="Espace réservé du numéro de diapositive 5"/>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20413350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7B2D3E9E-A95C-48F2-B4BF-A71542E0BE9A}" type="datetimeFigureOut">
              <a:rPr lang="en-US" smtClean="0"/>
              <a:pPr/>
              <a:t>11/17/2020</a:t>
            </a:fld>
            <a:endParaRPr lang="en-US" dirty="0"/>
          </a:p>
        </p:txBody>
      </p:sp>
      <p:sp>
        <p:nvSpPr>
          <p:cNvPr id="5" name="Espace réservé du pied de page 4"/>
          <p:cNvSpPr>
            <a:spLocks noGrp="1"/>
          </p:cNvSpPr>
          <p:nvPr>
            <p:ph type="ftr" sz="quarter" idx="11"/>
          </p:nvPr>
        </p:nvSpPr>
        <p:spPr/>
        <p:txBody>
          <a:bodyPr/>
          <a:lstStyle/>
          <a:p>
            <a:endParaRPr lang="en-US" dirty="0"/>
          </a:p>
        </p:txBody>
      </p:sp>
      <p:sp>
        <p:nvSpPr>
          <p:cNvPr id="6" name="Espace réservé du numéro de diapositive 5"/>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37592844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5586B75A-687E-405C-8A0B-8D00578BA2C3}" type="datetimeFigureOut">
              <a:rPr lang="en-US" smtClean="0"/>
              <a:pPr/>
              <a:t>11/17/2020</a:t>
            </a:fld>
            <a:endParaRPr lang="en-US" dirty="0"/>
          </a:p>
        </p:txBody>
      </p:sp>
      <p:sp>
        <p:nvSpPr>
          <p:cNvPr id="5" name="Espace réservé du pied de page 4"/>
          <p:cNvSpPr>
            <a:spLocks noGrp="1"/>
          </p:cNvSpPr>
          <p:nvPr>
            <p:ph type="ftr" sz="quarter" idx="11"/>
          </p:nvPr>
        </p:nvSpPr>
        <p:spPr/>
        <p:txBody>
          <a:bodyPr/>
          <a:lstStyle/>
          <a:p>
            <a:endParaRPr lang="en-US" dirty="0"/>
          </a:p>
        </p:txBody>
      </p:sp>
      <p:sp>
        <p:nvSpPr>
          <p:cNvPr id="6" name="Espace réservé du numéro de diapositive 5"/>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39061846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F12952B5-7A2F-4CC8-B7CE-9234E21C2837}" type="datetimeFigureOut">
              <a:rPr lang="en-US" smtClean="0"/>
              <a:pPr/>
              <a:t>11/17/2020</a:t>
            </a:fld>
            <a:endParaRPr lang="en-US" dirty="0"/>
          </a:p>
        </p:txBody>
      </p:sp>
      <p:sp>
        <p:nvSpPr>
          <p:cNvPr id="6" name="Espace réservé du pied de page 5"/>
          <p:cNvSpPr>
            <a:spLocks noGrp="1"/>
          </p:cNvSpPr>
          <p:nvPr>
            <p:ph type="ftr" sz="quarter" idx="11"/>
          </p:nvPr>
        </p:nvSpPr>
        <p:spPr/>
        <p:txBody>
          <a:bodyPr/>
          <a:lstStyle/>
          <a:p>
            <a:endParaRPr lang="en-US" dirty="0"/>
          </a:p>
        </p:txBody>
      </p:sp>
      <p:sp>
        <p:nvSpPr>
          <p:cNvPr id="7" name="Espace réservé du numéro de diapositive 6"/>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41374830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CE1DA07A-9201-4B4B-BAF2-015AFA30F520}" type="datetimeFigureOut">
              <a:rPr lang="en-US" smtClean="0"/>
              <a:pPr/>
              <a:t>11/17/2020</a:t>
            </a:fld>
            <a:endParaRPr lang="en-US" dirty="0"/>
          </a:p>
        </p:txBody>
      </p:sp>
      <p:sp>
        <p:nvSpPr>
          <p:cNvPr id="8" name="Espace réservé du pied de page 7"/>
          <p:cNvSpPr>
            <a:spLocks noGrp="1"/>
          </p:cNvSpPr>
          <p:nvPr>
            <p:ph type="ftr" sz="quarter" idx="11"/>
          </p:nvPr>
        </p:nvSpPr>
        <p:spPr/>
        <p:txBody>
          <a:bodyPr/>
          <a:lstStyle/>
          <a:p>
            <a:endParaRPr lang="en-US" dirty="0"/>
          </a:p>
        </p:txBody>
      </p:sp>
      <p:sp>
        <p:nvSpPr>
          <p:cNvPr id="9" name="Espace réservé du numéro de diapositive 8"/>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25071362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73D7E00A-486F-4252-8B1D-E32645521F49}" type="datetimeFigureOut">
              <a:rPr lang="en-US" smtClean="0"/>
              <a:pPr/>
              <a:t>11/17/2020</a:t>
            </a:fld>
            <a:endParaRPr lang="en-US" dirty="0"/>
          </a:p>
        </p:txBody>
      </p:sp>
      <p:sp>
        <p:nvSpPr>
          <p:cNvPr id="4" name="Espace réservé du pied de page 3"/>
          <p:cNvSpPr>
            <a:spLocks noGrp="1"/>
          </p:cNvSpPr>
          <p:nvPr>
            <p:ph type="ftr" sz="quarter" idx="11"/>
          </p:nvPr>
        </p:nvSpPr>
        <p:spPr/>
        <p:txBody>
          <a:bodyPr/>
          <a:lstStyle/>
          <a:p>
            <a:endParaRPr lang="en-US" dirty="0"/>
          </a:p>
        </p:txBody>
      </p:sp>
      <p:sp>
        <p:nvSpPr>
          <p:cNvPr id="5" name="Espace réservé du numéro de diapositive 4"/>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1772605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DDF5F92-E675-4B36-9A60-69A962A68675}" type="datetimeFigureOut">
              <a:rPr lang="en-US" smtClean="0"/>
              <a:pPr/>
              <a:t>11/17/2020</a:t>
            </a:fld>
            <a:endParaRPr lang="en-US" dirty="0"/>
          </a:p>
        </p:txBody>
      </p:sp>
      <p:sp>
        <p:nvSpPr>
          <p:cNvPr id="3" name="Espace réservé du pied de page 2"/>
          <p:cNvSpPr>
            <a:spLocks noGrp="1"/>
          </p:cNvSpPr>
          <p:nvPr>
            <p:ph type="ftr" sz="quarter" idx="11"/>
          </p:nvPr>
        </p:nvSpPr>
        <p:spPr/>
        <p:txBody>
          <a:bodyPr/>
          <a:lstStyle/>
          <a:p>
            <a:endParaRPr lang="en-US" dirty="0"/>
          </a:p>
        </p:txBody>
      </p:sp>
      <p:sp>
        <p:nvSpPr>
          <p:cNvPr id="4" name="Espace réservé du numéro de diapositive 3"/>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40689565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AF6E2C9B-5FA2-460D-9BE7-B0812FC2A6FF}" type="datetimeFigureOut">
              <a:rPr lang="en-US" smtClean="0"/>
              <a:pPr/>
              <a:t>11/17/2020</a:t>
            </a:fld>
            <a:endParaRPr lang="en-US" dirty="0"/>
          </a:p>
        </p:txBody>
      </p:sp>
      <p:sp>
        <p:nvSpPr>
          <p:cNvPr id="6" name="Espace réservé du pied de page 5"/>
          <p:cNvSpPr>
            <a:spLocks noGrp="1"/>
          </p:cNvSpPr>
          <p:nvPr>
            <p:ph type="ftr" sz="quarter" idx="11"/>
          </p:nvPr>
        </p:nvSpPr>
        <p:spPr/>
        <p:txBody>
          <a:bodyPr/>
          <a:lstStyle/>
          <a:p>
            <a:endParaRPr lang="en-US" dirty="0"/>
          </a:p>
        </p:txBody>
      </p:sp>
      <p:sp>
        <p:nvSpPr>
          <p:cNvPr id="7" name="Espace réservé du numéro de diapositive 6"/>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23230468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5586B75A-687E-405C-8A0B-8D00578BA2C3}" type="datetimeFigureOut">
              <a:rPr lang="en-US" smtClean="0"/>
              <a:pPr/>
              <a:t>11/17/2020</a:t>
            </a:fld>
            <a:endParaRPr lang="en-US" dirty="0"/>
          </a:p>
        </p:txBody>
      </p:sp>
      <p:sp>
        <p:nvSpPr>
          <p:cNvPr id="6" name="Espace réservé du pied de page 5"/>
          <p:cNvSpPr>
            <a:spLocks noGrp="1"/>
          </p:cNvSpPr>
          <p:nvPr>
            <p:ph type="ftr" sz="quarter" idx="11"/>
          </p:nvPr>
        </p:nvSpPr>
        <p:spPr/>
        <p:txBody>
          <a:bodyPr/>
          <a:lstStyle/>
          <a:p>
            <a:endParaRPr lang="en-US" dirty="0"/>
          </a:p>
        </p:txBody>
      </p:sp>
      <p:sp>
        <p:nvSpPr>
          <p:cNvPr id="7" name="Espace réservé du numéro de diapositive 6"/>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18509050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86B75A-687E-405C-8A0B-8D00578BA2C3}" type="datetimeFigureOut">
              <a:rPr lang="en-US" smtClean="0"/>
              <a:pPr/>
              <a:t>11/17/2020</a:t>
            </a:fld>
            <a:endParaRPr lang="en-US" dirty="0"/>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713094166"/>
      </p:ext>
    </p:extLst>
  </p:cSld>
  <p:clrMap bg1="lt1" tx1="dk1" bg2="lt2" tx2="dk2" accent1="accent1" accent2="accent2" accent3="accent3" accent4="accent4" accent5="accent5" accent6="accent6" hlink="hlink" folHlink="folHlink"/>
  <p:sldLayoutIdLst>
    <p:sldLayoutId id="2147483882" r:id="rId1"/>
    <p:sldLayoutId id="2147483883" r:id="rId2"/>
    <p:sldLayoutId id="2147483884" r:id="rId3"/>
    <p:sldLayoutId id="2147483885" r:id="rId4"/>
    <p:sldLayoutId id="2147483886" r:id="rId5"/>
    <p:sldLayoutId id="2147483887" r:id="rId6"/>
    <p:sldLayoutId id="2147483888" r:id="rId7"/>
    <p:sldLayoutId id="2147483889" r:id="rId8"/>
    <p:sldLayoutId id="2147483890" r:id="rId9"/>
    <p:sldLayoutId id="2147483891" r:id="rId10"/>
    <p:sldLayoutId id="2147483892"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30627" y="43546"/>
            <a:ext cx="11930740" cy="932500"/>
          </a:xfrm>
        </p:spPr>
        <p:style>
          <a:lnRef idx="2">
            <a:schemeClr val="accent2"/>
          </a:lnRef>
          <a:fillRef idx="1">
            <a:schemeClr val="lt1"/>
          </a:fillRef>
          <a:effectRef idx="0">
            <a:schemeClr val="accent2"/>
          </a:effectRef>
          <a:fontRef idx="minor">
            <a:schemeClr val="dk1"/>
          </a:fontRef>
        </p:style>
        <p:txBody>
          <a:bodyPr anchor="ctr">
            <a:noAutofit/>
          </a:bodyPr>
          <a:lstStyle/>
          <a:p>
            <a:pPr algn="ctr"/>
            <a:r>
              <a:rPr lang="fr-FR" sz="4400" b="1" dirty="0">
                <a:solidFill>
                  <a:srgbClr val="00B0F0"/>
                </a:solidFill>
              </a:rPr>
              <a:t>PREDICATION DU 15.11.2020</a:t>
            </a:r>
          </a:p>
        </p:txBody>
      </p:sp>
      <p:sp>
        <p:nvSpPr>
          <p:cNvPr id="3" name="Sous-titre 2"/>
          <p:cNvSpPr>
            <a:spLocks noGrp="1"/>
          </p:cNvSpPr>
          <p:nvPr>
            <p:ph type="subTitle" idx="1"/>
          </p:nvPr>
        </p:nvSpPr>
        <p:spPr>
          <a:xfrm>
            <a:off x="-31250" y="1324073"/>
            <a:ext cx="12223250" cy="5533927"/>
          </a:xfrm>
        </p:spPr>
        <p:txBody>
          <a:bodyPr>
            <a:normAutofit/>
          </a:bodyPr>
          <a:lstStyle/>
          <a:p>
            <a:pPr lvl="2"/>
            <a:r>
              <a:rPr lang="fr-FR" sz="3200" b="1" dirty="0"/>
              <a:t>1Roi 19.1-8</a:t>
            </a:r>
          </a:p>
          <a:p>
            <a:pPr lvl="2"/>
            <a:endParaRPr lang="fr-FR" sz="3200" b="1" dirty="0"/>
          </a:p>
          <a:p>
            <a:pPr lvl="2"/>
            <a:r>
              <a:rPr lang="fr-FR" sz="4800" i="1" dirty="0"/>
              <a:t> «LA SOUFFRANCE DEPRESSIVE D’ELIE »</a:t>
            </a:r>
          </a:p>
          <a:p>
            <a:pPr lvl="2" algn="l"/>
            <a:endParaRPr lang="fr-FR" sz="8000" i="1" dirty="0"/>
          </a:p>
          <a:p>
            <a:pPr lvl="2" algn="l"/>
            <a:endParaRPr lang="fr-FR" sz="8000" i="0" dirty="0"/>
          </a:p>
          <a:p>
            <a:pPr lvl="2" algn="l"/>
            <a:endParaRPr lang="fr-FR" sz="3200" b="1" i="0" dirty="0"/>
          </a:p>
          <a:p>
            <a:pPr lvl="2" algn="l"/>
            <a:endParaRPr lang="fr-FR" sz="3200" b="1" i="0" dirty="0"/>
          </a:p>
          <a:p>
            <a:pPr lvl="2" algn="l"/>
            <a:endParaRPr lang="fr-FR" sz="3200" b="1" i="0" dirty="0"/>
          </a:p>
        </p:txBody>
      </p:sp>
    </p:spTree>
    <p:extLst>
      <p:ext uri="{BB962C8B-B14F-4D97-AF65-F5344CB8AC3E}">
        <p14:creationId xmlns:p14="http://schemas.microsoft.com/office/powerpoint/2010/main" val="139546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ctrTitle"/>
          </p:nvPr>
        </p:nvSpPr>
        <p:spPr>
          <a:xfrm>
            <a:off x="97633" y="18145"/>
            <a:ext cx="11966029" cy="747565"/>
          </a:xfrm>
        </p:spPr>
        <p:style>
          <a:lnRef idx="2">
            <a:schemeClr val="accent2"/>
          </a:lnRef>
          <a:fillRef idx="1">
            <a:schemeClr val="lt1"/>
          </a:fillRef>
          <a:effectRef idx="0">
            <a:schemeClr val="accent2"/>
          </a:effectRef>
          <a:fontRef idx="minor">
            <a:schemeClr val="dk1"/>
          </a:fontRef>
        </p:style>
        <p:txBody>
          <a:bodyPr>
            <a:noAutofit/>
          </a:bodyPr>
          <a:lstStyle/>
          <a:p>
            <a:pPr algn="ctr"/>
            <a:r>
              <a:rPr lang="fr-FR" sz="4000" b="1" dirty="0">
                <a:solidFill>
                  <a:srgbClr val="00B0F0"/>
                </a:solidFill>
              </a:rPr>
              <a:t>INTRODUCTION</a:t>
            </a:r>
            <a:endParaRPr lang="fr-FR" sz="4400" b="1" dirty="0">
              <a:solidFill>
                <a:srgbClr val="00B0F0"/>
              </a:solidFill>
            </a:endParaRPr>
          </a:p>
        </p:txBody>
      </p:sp>
      <p:sp>
        <p:nvSpPr>
          <p:cNvPr id="3" name="Sous-titre 2"/>
          <p:cNvSpPr>
            <a:spLocks noGrp="1"/>
          </p:cNvSpPr>
          <p:nvPr>
            <p:ph type="subTitle" idx="1"/>
          </p:nvPr>
        </p:nvSpPr>
        <p:spPr>
          <a:xfrm>
            <a:off x="-15353" y="791110"/>
            <a:ext cx="12192000" cy="6066890"/>
          </a:xfrm>
        </p:spPr>
        <p:txBody>
          <a:bodyPr>
            <a:normAutofit/>
          </a:bodyPr>
          <a:lstStyle/>
          <a:p>
            <a:pPr marL="720725" lvl="2" algn="l"/>
            <a:endParaRPr lang="fr-FR" sz="1300" i="0" dirty="0"/>
          </a:p>
          <a:p>
            <a:pPr marL="720725" lvl="2" algn="l"/>
            <a:endParaRPr lang="fr-FR" sz="1300" i="0" dirty="0"/>
          </a:p>
          <a:p>
            <a:pPr marL="1169988" lvl="2" indent="-449263" algn="l">
              <a:lnSpc>
                <a:spcPct val="120000"/>
              </a:lnSpc>
              <a:buFont typeface="Wingdings" panose="05000000000000000000" pitchFamily="2" charset="2"/>
              <a:buChar char="Ø"/>
            </a:pPr>
            <a:r>
              <a:rPr lang="fr-FR" sz="2800" dirty="0"/>
              <a:t>Le mot « dépression » n’est pas clairement identifié dans la Bible</a:t>
            </a:r>
          </a:p>
          <a:p>
            <a:pPr marL="1169988" lvl="2" indent="-449263" algn="l">
              <a:lnSpc>
                <a:spcPct val="120000"/>
              </a:lnSpc>
              <a:buFont typeface="Wingdings" panose="05000000000000000000" pitchFamily="2" charset="2"/>
              <a:buChar char="Ø"/>
            </a:pPr>
            <a:r>
              <a:rPr lang="fr-FR" sz="2800" dirty="0"/>
              <a:t>Exemple d’hommes bibliques : Elie, Jérémie, Jonas, Job …</a:t>
            </a:r>
          </a:p>
          <a:p>
            <a:pPr marL="1169988" lvl="2" indent="-449263" algn="l">
              <a:lnSpc>
                <a:spcPct val="120000"/>
              </a:lnSpc>
              <a:buFont typeface="Wingdings" panose="05000000000000000000" pitchFamily="2" charset="2"/>
              <a:buChar char="Ø"/>
            </a:pPr>
            <a:r>
              <a:rPr lang="fr-FR" sz="2800" dirty="0"/>
              <a:t>Cas d’Elie</a:t>
            </a:r>
          </a:p>
          <a:p>
            <a:pPr marL="1169988" lvl="2" indent="-449263" algn="l">
              <a:lnSpc>
                <a:spcPct val="120000"/>
              </a:lnSpc>
              <a:buFont typeface="Wingdings" panose="05000000000000000000" pitchFamily="2" charset="2"/>
              <a:buChar char="Ø"/>
            </a:pPr>
            <a:endParaRPr lang="fr-FR" sz="2800" dirty="0"/>
          </a:p>
          <a:p>
            <a:pPr marL="720725" lvl="2" algn="l">
              <a:lnSpc>
                <a:spcPct val="120000"/>
              </a:lnSpc>
            </a:pPr>
            <a:r>
              <a:rPr lang="fr-FR" sz="2800" dirty="0"/>
              <a:t>Comment comprendre la dépression dans le cas d’Elie ?</a:t>
            </a:r>
          </a:p>
          <a:p>
            <a:pPr marL="1700213" lvl="2" algn="l" defTabSz="719138">
              <a:lnSpc>
                <a:spcPct val="120000"/>
              </a:lnSpc>
              <a:buFont typeface="Wingdings" panose="05000000000000000000" pitchFamily="2" charset="2"/>
              <a:buChar char="§"/>
              <a:tabLst>
                <a:tab pos="1973263" algn="l"/>
              </a:tabLst>
            </a:pPr>
            <a:r>
              <a:rPr lang="fr-FR" sz="2800" dirty="0"/>
              <a:t>		Comment se manifeste la souffrance d’Elie ?</a:t>
            </a:r>
          </a:p>
          <a:p>
            <a:pPr marL="1700213" lvl="2" algn="l" defTabSz="719138">
              <a:lnSpc>
                <a:spcPct val="120000"/>
              </a:lnSpc>
              <a:buFont typeface="Wingdings" panose="05000000000000000000" pitchFamily="2" charset="2"/>
              <a:buChar char="§"/>
              <a:tabLst>
                <a:tab pos="1973263" algn="l"/>
              </a:tabLst>
            </a:pPr>
            <a:r>
              <a:rPr lang="fr-FR" sz="2800" dirty="0"/>
              <a:t>		Quelles en sont les causes ?</a:t>
            </a:r>
          </a:p>
          <a:p>
            <a:pPr marL="1700213" lvl="2" algn="l" defTabSz="719138">
              <a:lnSpc>
                <a:spcPct val="120000"/>
              </a:lnSpc>
              <a:buFont typeface="Wingdings" panose="05000000000000000000" pitchFamily="2" charset="2"/>
              <a:buChar char="§"/>
              <a:tabLst>
                <a:tab pos="1973263" algn="l"/>
              </a:tabLst>
            </a:pPr>
            <a:r>
              <a:rPr lang="fr-FR" sz="2800" dirty="0"/>
              <a:t> 		L’attitude d’Elie face à sa souffrance ?</a:t>
            </a:r>
          </a:p>
          <a:p>
            <a:pPr marL="720725" lvl="2" algn="l">
              <a:lnSpc>
                <a:spcPct val="120000"/>
              </a:lnSpc>
            </a:pPr>
            <a:endParaRPr lang="fr-FR" sz="2800" dirty="0"/>
          </a:p>
        </p:txBody>
      </p:sp>
    </p:spTree>
    <p:extLst>
      <p:ext uri="{BB962C8B-B14F-4D97-AF65-F5344CB8AC3E}">
        <p14:creationId xmlns:p14="http://schemas.microsoft.com/office/powerpoint/2010/main" val="357590645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par>
                          <p:cTn id="33" fill="hold">
                            <p:stCondLst>
                              <p:cond delay="500"/>
                            </p:stCondLst>
                            <p:childTnLst>
                              <p:par>
                                <p:cTn id="34" presetID="2" presetClass="entr" presetSubtype="4" fill="hold" nodeType="afterEffect">
                                  <p:stCondLst>
                                    <p:cond delay="0"/>
                                  </p:stCondLst>
                                  <p:childTnLst>
                                    <p:set>
                                      <p:cBhvr>
                                        <p:cTn id="35" dur="1" fill="hold">
                                          <p:stCondLst>
                                            <p:cond delay="0"/>
                                          </p:stCondLst>
                                        </p:cTn>
                                        <p:tgtEl>
                                          <p:spTgt spid="3">
                                            <p:txEl>
                                              <p:pRg st="8" end="8"/>
                                            </p:txEl>
                                          </p:spTgt>
                                        </p:tgtEl>
                                        <p:attrNameLst>
                                          <p:attrName>style.visibility</p:attrName>
                                        </p:attrNameLst>
                                      </p:cBhvr>
                                      <p:to>
                                        <p:strVal val="visible"/>
                                      </p:to>
                                    </p:set>
                                    <p:anim calcmode="lin" valueType="num">
                                      <p:cBhvr additive="base">
                                        <p:cTn id="36"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par>
                          <p:cTn id="38" fill="hold">
                            <p:stCondLst>
                              <p:cond delay="1000"/>
                            </p:stCondLst>
                            <p:childTnLst>
                              <p:par>
                                <p:cTn id="39" presetID="2" presetClass="entr" presetSubtype="4" fill="hold" nodeType="afterEffect">
                                  <p:stCondLst>
                                    <p:cond delay="0"/>
                                  </p:stCondLst>
                                  <p:childTnLst>
                                    <p:set>
                                      <p:cBhvr>
                                        <p:cTn id="40" dur="1" fill="hold">
                                          <p:stCondLst>
                                            <p:cond delay="0"/>
                                          </p:stCondLst>
                                        </p:cTn>
                                        <p:tgtEl>
                                          <p:spTgt spid="3">
                                            <p:txEl>
                                              <p:pRg st="9" end="9"/>
                                            </p:txEl>
                                          </p:spTgt>
                                        </p:tgtEl>
                                        <p:attrNameLst>
                                          <p:attrName>style.visibility</p:attrName>
                                        </p:attrNameLst>
                                      </p:cBhvr>
                                      <p:to>
                                        <p:strVal val="visible"/>
                                      </p:to>
                                    </p:set>
                                    <p:anim calcmode="lin" valueType="num">
                                      <p:cBhvr additive="base">
                                        <p:cTn id="4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4677" y="42818"/>
            <a:ext cx="11904617" cy="708917"/>
          </a:xfrm>
        </p:spPr>
        <p:style>
          <a:lnRef idx="2">
            <a:schemeClr val="accent2"/>
          </a:lnRef>
          <a:fillRef idx="1">
            <a:schemeClr val="lt1"/>
          </a:fillRef>
          <a:effectRef idx="0">
            <a:schemeClr val="accent2"/>
          </a:effectRef>
          <a:fontRef idx="minor">
            <a:schemeClr val="dk1"/>
          </a:fontRef>
        </p:style>
        <p:txBody>
          <a:bodyPr>
            <a:normAutofit fontScale="90000"/>
          </a:bodyPr>
          <a:lstStyle/>
          <a:p>
            <a:pPr algn="ctr"/>
            <a:r>
              <a:rPr lang="fr-FR" b="1" dirty="0">
                <a:solidFill>
                  <a:srgbClr val="00B0F0"/>
                </a:solidFill>
              </a:rPr>
              <a:t>I. COMMENT SE MANIFESTE LA SOUFFRANCE D’ELIE ?</a:t>
            </a:r>
          </a:p>
        </p:txBody>
      </p:sp>
      <p:sp>
        <p:nvSpPr>
          <p:cNvPr id="5" name="Sous-titre 2"/>
          <p:cNvSpPr txBox="1">
            <a:spLocks/>
          </p:cNvSpPr>
          <p:nvPr/>
        </p:nvSpPr>
        <p:spPr>
          <a:xfrm>
            <a:off x="0" y="834646"/>
            <a:ext cx="12192000" cy="547422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60363" lvl="2" indent="0">
              <a:buNone/>
            </a:pPr>
            <a:endParaRPr lang="fr-FR" sz="1200" b="1" dirty="0"/>
          </a:p>
          <a:p>
            <a:pPr marL="1169988" lvl="2" indent="-449263" defTabSz="457200">
              <a:lnSpc>
                <a:spcPct val="120000"/>
              </a:lnSpc>
              <a:buFont typeface="Wingdings" panose="05000000000000000000" pitchFamily="2" charset="2"/>
              <a:buChar char="Ø"/>
            </a:pPr>
            <a:r>
              <a:rPr lang="fr-FR" sz="2400" dirty="0"/>
              <a:t>La dépression affecte l’être intérieur de l’homme (</a:t>
            </a:r>
            <a:r>
              <a:rPr lang="fr-FR" sz="2400" b="1" dirty="0"/>
              <a:t>v3-8</a:t>
            </a:r>
            <a:r>
              <a:rPr lang="fr-FR" sz="2400" dirty="0"/>
              <a:t>)</a:t>
            </a:r>
          </a:p>
          <a:p>
            <a:pPr marL="1169988" lvl="2" indent="-449263" defTabSz="457200">
              <a:lnSpc>
                <a:spcPct val="120000"/>
              </a:lnSpc>
              <a:buFont typeface="Wingdings" panose="05000000000000000000" pitchFamily="2" charset="2"/>
              <a:buChar char="Ø"/>
            </a:pPr>
            <a:r>
              <a:rPr lang="fr-FR" sz="2400" dirty="0"/>
              <a:t>L’isolement, la fatigue, l’in- </a:t>
            </a:r>
            <a:r>
              <a:rPr lang="fr-FR" sz="2400"/>
              <a:t>ou hyper-somnie</a:t>
            </a:r>
            <a:r>
              <a:rPr lang="fr-FR" sz="2400" dirty="0"/>
              <a:t>, le sentiment de perte d’espoir d’Elie (</a:t>
            </a:r>
            <a:r>
              <a:rPr lang="fr-FR" sz="2400" b="1" dirty="0"/>
              <a:t>v10</a:t>
            </a:r>
            <a:r>
              <a:rPr lang="fr-FR" sz="2400" dirty="0"/>
              <a:t>)</a:t>
            </a:r>
          </a:p>
          <a:p>
            <a:pPr marL="1169988" lvl="2" indent="-449263" defTabSz="457200">
              <a:lnSpc>
                <a:spcPct val="120000"/>
              </a:lnSpc>
              <a:buFont typeface="Wingdings" panose="05000000000000000000" pitchFamily="2" charset="2"/>
              <a:buChar char="Ø"/>
            </a:pPr>
            <a:r>
              <a:rPr lang="fr-FR" sz="2400" dirty="0"/>
              <a:t>La dépression affecte l’être entier (</a:t>
            </a:r>
            <a:r>
              <a:rPr lang="fr-FR" sz="2400" b="1" dirty="0"/>
              <a:t>v4b</a:t>
            </a:r>
            <a:r>
              <a:rPr lang="fr-FR" sz="2400" dirty="0"/>
              <a:t>)</a:t>
            </a:r>
          </a:p>
          <a:p>
            <a:pPr marL="720725" lvl="2" indent="0" defTabSz="457200">
              <a:lnSpc>
                <a:spcPct val="120000"/>
              </a:lnSpc>
              <a:buNone/>
            </a:pPr>
            <a:endParaRPr lang="fr-FR" sz="2400" b="1" dirty="0"/>
          </a:p>
          <a:p>
            <a:pPr marL="720725" lvl="2" indent="0" defTabSz="457200">
              <a:lnSpc>
                <a:spcPct val="120000"/>
              </a:lnSpc>
              <a:buNone/>
            </a:pPr>
            <a:r>
              <a:rPr lang="fr-FR" sz="2400" b="1" dirty="0"/>
              <a:t>Jacques 1.2-4</a:t>
            </a:r>
          </a:p>
          <a:p>
            <a:pPr marL="720725" lvl="2" indent="0">
              <a:lnSpc>
                <a:spcPct val="120000"/>
              </a:lnSpc>
              <a:buNone/>
            </a:pPr>
            <a:r>
              <a:rPr lang="fr-FR" sz="2400" b="1" dirty="0"/>
              <a:t>« Mes frères, regardez comme un sujet de joie complète les diverses épreuves auxquelles vous pouvez être exposés, sachant que l'épreuve de votre foi produit la patience. Mais il faut que la patience accomplisse parfaitement son œuvre, afin que vous soyez parfaits et accomplis, sans faillir en rien. »)</a:t>
            </a:r>
          </a:p>
          <a:p>
            <a:pPr marL="720725" lvl="2" indent="0">
              <a:lnSpc>
                <a:spcPct val="120000"/>
              </a:lnSpc>
              <a:buNone/>
            </a:pPr>
            <a:endParaRPr lang="fr-FR" sz="2400" b="1" dirty="0"/>
          </a:p>
          <a:p>
            <a:pPr marL="1169988" lvl="2" indent="-449263">
              <a:lnSpc>
                <a:spcPct val="120000"/>
              </a:lnSpc>
              <a:buFont typeface="Wingdings" panose="05000000000000000000" pitchFamily="2" charset="2"/>
              <a:buChar char="Ø"/>
            </a:pPr>
            <a:endParaRPr lang="fr-FR" sz="2400" dirty="0"/>
          </a:p>
          <a:p>
            <a:pPr marL="1169988" lvl="2" indent="-449263">
              <a:lnSpc>
                <a:spcPct val="120000"/>
              </a:lnSpc>
              <a:buFont typeface="Wingdings" panose="05000000000000000000" pitchFamily="2" charset="2"/>
              <a:buChar char="Ø"/>
            </a:pPr>
            <a:endParaRPr lang="fr-FR" sz="2400" dirty="0"/>
          </a:p>
          <a:p>
            <a:pPr marL="1169988" lvl="2" indent="-449263">
              <a:lnSpc>
                <a:spcPct val="120000"/>
              </a:lnSpc>
              <a:buFont typeface="Wingdings" panose="05000000000000000000" pitchFamily="2" charset="2"/>
              <a:buChar char="Ø"/>
            </a:pPr>
            <a:endParaRPr lang="fr-FR" sz="2400" dirty="0"/>
          </a:p>
          <a:p>
            <a:pPr marL="1169988" lvl="2" indent="-449263">
              <a:lnSpc>
                <a:spcPct val="120000"/>
              </a:lnSpc>
              <a:buFont typeface="Wingdings" panose="05000000000000000000" pitchFamily="2" charset="2"/>
              <a:buChar char="Ø"/>
            </a:pPr>
            <a:endParaRPr lang="fr-FR" sz="2400" dirty="0"/>
          </a:p>
        </p:txBody>
      </p:sp>
    </p:spTree>
    <p:extLst>
      <p:ext uri="{BB962C8B-B14F-4D97-AF65-F5344CB8AC3E}">
        <p14:creationId xmlns:p14="http://schemas.microsoft.com/office/powerpoint/2010/main" val="307741279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5" end="5"/>
                                            </p:txEl>
                                          </p:spTgt>
                                        </p:tgtEl>
                                        <p:attrNameLst>
                                          <p:attrName>style.visibility</p:attrName>
                                        </p:attrNameLst>
                                      </p:cBhvr>
                                      <p:to>
                                        <p:strVal val="visible"/>
                                      </p:to>
                                    </p:set>
                                    <p:anim calcmode="lin" valueType="num">
                                      <p:cBhvr additive="base">
                                        <p:cTn id="31"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5" end="5"/>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5">
                                            <p:txEl>
                                              <p:pRg st="6" end="6"/>
                                            </p:txEl>
                                          </p:spTgt>
                                        </p:tgtEl>
                                        <p:attrNameLst>
                                          <p:attrName>style.visibility</p:attrName>
                                        </p:attrNameLst>
                                      </p:cBhvr>
                                      <p:to>
                                        <p:strVal val="visible"/>
                                      </p:to>
                                    </p:set>
                                    <p:anim calcmode="lin" valueType="num">
                                      <p:cBhvr additive="base">
                                        <p:cTn id="35"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4677" y="42818"/>
            <a:ext cx="11904617" cy="708917"/>
          </a:xfrm>
        </p:spPr>
        <p:style>
          <a:lnRef idx="2">
            <a:schemeClr val="accent2"/>
          </a:lnRef>
          <a:fillRef idx="1">
            <a:schemeClr val="lt1"/>
          </a:fillRef>
          <a:effectRef idx="0">
            <a:schemeClr val="accent2"/>
          </a:effectRef>
          <a:fontRef idx="minor">
            <a:schemeClr val="dk1"/>
          </a:fontRef>
        </p:style>
        <p:txBody>
          <a:bodyPr>
            <a:normAutofit/>
          </a:bodyPr>
          <a:lstStyle/>
          <a:p>
            <a:pPr algn="ctr"/>
            <a:r>
              <a:rPr lang="fr-FR" sz="4000" b="1" dirty="0">
                <a:solidFill>
                  <a:srgbClr val="00B0F0"/>
                </a:solidFill>
              </a:rPr>
              <a:t>II. QUELLES EN SONT LES CAUSES ?</a:t>
            </a:r>
          </a:p>
        </p:txBody>
      </p:sp>
      <p:sp>
        <p:nvSpPr>
          <p:cNvPr id="5" name="Sous-titre 2"/>
          <p:cNvSpPr txBox="1">
            <a:spLocks/>
          </p:cNvSpPr>
          <p:nvPr/>
        </p:nvSpPr>
        <p:spPr>
          <a:xfrm>
            <a:off x="0" y="834646"/>
            <a:ext cx="12192000" cy="547422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60363" lvl="2" indent="0">
              <a:buNone/>
            </a:pPr>
            <a:endParaRPr lang="fr-FR" sz="1200" b="1" dirty="0"/>
          </a:p>
          <a:p>
            <a:pPr marL="1169988" lvl="2" indent="-449263" defTabSz="457200">
              <a:lnSpc>
                <a:spcPct val="120000"/>
              </a:lnSpc>
              <a:buFont typeface="Wingdings" panose="05000000000000000000" pitchFamily="2" charset="2"/>
              <a:buChar char="Ø"/>
            </a:pPr>
            <a:r>
              <a:rPr lang="fr-FR" sz="2400" dirty="0"/>
              <a:t>Les causes sont multiples. Dans le texte, Elie est sous l’oppression du roi Achab (</a:t>
            </a:r>
            <a:r>
              <a:rPr lang="fr-FR" sz="2400" b="1" dirty="0"/>
              <a:t>v1-2</a:t>
            </a:r>
            <a:r>
              <a:rPr lang="fr-FR" sz="2400" dirty="0"/>
              <a:t>) et en hyperactivité prophétique</a:t>
            </a:r>
          </a:p>
          <a:p>
            <a:pPr marL="1169988" lvl="2" indent="-449263" defTabSz="457200">
              <a:lnSpc>
                <a:spcPct val="120000"/>
              </a:lnSpc>
              <a:buFont typeface="Wingdings" panose="05000000000000000000" pitchFamily="2" charset="2"/>
              <a:buChar char="Ø"/>
            </a:pPr>
            <a:r>
              <a:rPr lang="fr-FR" sz="2400" dirty="0"/>
              <a:t>La dépression peut venir de nous même. Elie pense être seul, isolé et inutile (</a:t>
            </a:r>
            <a:r>
              <a:rPr lang="fr-FR" sz="2400" b="1" dirty="0"/>
              <a:t>v4b</a:t>
            </a:r>
            <a:r>
              <a:rPr lang="fr-FR" sz="2400" dirty="0"/>
              <a:t>)</a:t>
            </a:r>
          </a:p>
          <a:p>
            <a:pPr marL="1169988" lvl="2" indent="-449263" defTabSz="457200">
              <a:lnSpc>
                <a:spcPct val="120000"/>
              </a:lnSpc>
              <a:buFont typeface="Wingdings" panose="05000000000000000000" pitchFamily="2" charset="2"/>
              <a:buChar char="Ø"/>
            </a:pPr>
            <a:r>
              <a:rPr lang="fr-FR" sz="2400" dirty="0"/>
              <a:t>L’action de </a:t>
            </a:r>
            <a:r>
              <a:rPr lang="fr-FR" sz="2400" dirty="0" err="1"/>
              <a:t>satan</a:t>
            </a:r>
            <a:r>
              <a:rPr lang="fr-FR" sz="2400" dirty="0"/>
              <a:t> dans certains cas (cas de Job par exemple) (</a:t>
            </a:r>
            <a:r>
              <a:rPr lang="fr-FR" sz="2400" b="1" dirty="0"/>
              <a:t>Job 1.11</a:t>
            </a:r>
            <a:r>
              <a:rPr lang="fr-FR" sz="2400" dirty="0"/>
              <a:t>)</a:t>
            </a:r>
          </a:p>
          <a:p>
            <a:pPr marL="1169988" lvl="2" indent="-449263" defTabSz="457200">
              <a:lnSpc>
                <a:spcPct val="120000"/>
              </a:lnSpc>
              <a:buFont typeface="Wingdings" panose="05000000000000000000" pitchFamily="2" charset="2"/>
              <a:buChar char="Ø"/>
            </a:pPr>
            <a:r>
              <a:rPr lang="fr-FR" sz="2400" dirty="0"/>
              <a:t>Dieu peut aussi permettre parfois de passer par la dépression pour nous transformer (</a:t>
            </a:r>
            <a:r>
              <a:rPr lang="fr-FR" sz="2400" b="1" dirty="0"/>
              <a:t>Es 45.7</a:t>
            </a:r>
            <a:r>
              <a:rPr lang="fr-FR" sz="2400" dirty="0"/>
              <a:t>)</a:t>
            </a:r>
          </a:p>
          <a:p>
            <a:pPr marL="1169988" lvl="2" indent="-449263" defTabSz="457200">
              <a:lnSpc>
                <a:spcPct val="120000"/>
              </a:lnSpc>
              <a:buFont typeface="Wingdings" panose="05000000000000000000" pitchFamily="2" charset="2"/>
              <a:buChar char="Ø"/>
            </a:pPr>
            <a:endParaRPr lang="fr-FR" sz="2400" b="1" dirty="0"/>
          </a:p>
          <a:p>
            <a:pPr marL="720725" lvl="2" indent="0" defTabSz="457200">
              <a:lnSpc>
                <a:spcPct val="120000"/>
              </a:lnSpc>
              <a:buNone/>
            </a:pPr>
            <a:r>
              <a:rPr lang="fr-FR" sz="2400" b="1" dirty="0"/>
              <a:t>1 Sam 2.6-7</a:t>
            </a:r>
          </a:p>
          <a:p>
            <a:pPr marL="720725" lvl="2" indent="0" defTabSz="457200">
              <a:lnSpc>
                <a:spcPct val="120000"/>
              </a:lnSpc>
              <a:buNone/>
            </a:pPr>
            <a:r>
              <a:rPr lang="fr-FR" sz="2400" b="1" dirty="0"/>
              <a:t>« L'Éternel fait mourir et il fait vivre. Il fait descendre au séjour des morts et il en fait remonter. L'Éternel appauvrit et il enrichit, Il abaisse et il élève. »</a:t>
            </a:r>
          </a:p>
          <a:p>
            <a:pPr marL="720725" lvl="2" indent="0">
              <a:lnSpc>
                <a:spcPct val="120000"/>
              </a:lnSpc>
              <a:buNone/>
            </a:pPr>
            <a:endParaRPr lang="fr-FR" sz="2400" dirty="0"/>
          </a:p>
        </p:txBody>
      </p:sp>
    </p:spTree>
    <p:extLst>
      <p:ext uri="{BB962C8B-B14F-4D97-AF65-F5344CB8AC3E}">
        <p14:creationId xmlns:p14="http://schemas.microsoft.com/office/powerpoint/2010/main" val="232008369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additive="base">
                                        <p:cTn id="7"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 calcmode="lin" valueType="num">
                                      <p:cBhvr additive="base">
                                        <p:cTn id="13"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 calcmode="lin" valueType="num">
                                      <p:cBhvr additive="base">
                                        <p:cTn id="19"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anim calcmode="lin" valueType="num">
                                      <p:cBhvr additive="base">
                                        <p:cTn id="25"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anim calcmode="lin" valueType="num">
                                      <p:cBhvr additive="base">
                                        <p:cTn id="31"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anim calcmode="lin" valueType="num">
                                      <p:cBhvr additive="base">
                                        <p:cTn id="35"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4677" y="42818"/>
            <a:ext cx="11904617" cy="708917"/>
          </a:xfrm>
        </p:spPr>
        <p:style>
          <a:lnRef idx="2">
            <a:schemeClr val="accent2"/>
          </a:lnRef>
          <a:fillRef idx="1">
            <a:schemeClr val="lt1"/>
          </a:fillRef>
          <a:effectRef idx="0">
            <a:schemeClr val="accent2"/>
          </a:effectRef>
          <a:fontRef idx="minor">
            <a:schemeClr val="dk1"/>
          </a:fontRef>
        </p:style>
        <p:txBody>
          <a:bodyPr>
            <a:normAutofit/>
          </a:bodyPr>
          <a:lstStyle/>
          <a:p>
            <a:pPr algn="ctr"/>
            <a:r>
              <a:rPr lang="fr-FR" sz="4000" b="1" dirty="0">
                <a:solidFill>
                  <a:srgbClr val="00B0F0"/>
                </a:solidFill>
              </a:rPr>
              <a:t>III. L’ATTITUDE D’ELIE FACE A SA SOUFFRANCE</a:t>
            </a:r>
          </a:p>
        </p:txBody>
      </p:sp>
      <p:sp>
        <p:nvSpPr>
          <p:cNvPr id="5" name="Sous-titre 2"/>
          <p:cNvSpPr txBox="1">
            <a:spLocks/>
          </p:cNvSpPr>
          <p:nvPr/>
        </p:nvSpPr>
        <p:spPr>
          <a:xfrm>
            <a:off x="0" y="834646"/>
            <a:ext cx="12192000" cy="547422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60363" lvl="2" indent="0">
              <a:buNone/>
            </a:pPr>
            <a:endParaRPr lang="fr-FR" sz="1200" b="1" dirty="0"/>
          </a:p>
          <a:p>
            <a:pPr marL="1169988" lvl="2" indent="-449263" defTabSz="457200">
              <a:lnSpc>
                <a:spcPct val="120000"/>
              </a:lnSpc>
              <a:buFont typeface="Wingdings" panose="05000000000000000000" pitchFamily="2" charset="2"/>
              <a:buChar char="Ø"/>
            </a:pPr>
            <a:r>
              <a:rPr lang="fr-FR" sz="2400" dirty="0"/>
              <a:t>Etre prêt à affronter un combat qui peut être long (</a:t>
            </a:r>
            <a:r>
              <a:rPr lang="fr-FR" sz="2400" b="1" dirty="0"/>
              <a:t>v7</a:t>
            </a:r>
            <a:r>
              <a:rPr lang="fr-FR" sz="2400" dirty="0"/>
              <a:t>: « Lève-toi, mange, car le chemin est trop long pour toi »)</a:t>
            </a:r>
          </a:p>
          <a:p>
            <a:pPr marL="1169988" lvl="2" indent="-449263" defTabSz="457200">
              <a:lnSpc>
                <a:spcPct val="120000"/>
              </a:lnSpc>
              <a:buFont typeface="Wingdings" panose="05000000000000000000" pitchFamily="2" charset="2"/>
              <a:buChar char="Ø"/>
            </a:pPr>
            <a:r>
              <a:rPr lang="fr-FR" sz="2400" dirty="0"/>
              <a:t>Accepter l’aide de notre entourage (</a:t>
            </a:r>
            <a:r>
              <a:rPr lang="fr-FR" sz="2400" b="1" dirty="0"/>
              <a:t>v7</a:t>
            </a:r>
            <a:r>
              <a:rPr lang="fr-FR" sz="2400" dirty="0"/>
              <a:t>)</a:t>
            </a:r>
          </a:p>
          <a:p>
            <a:pPr marL="1169988" lvl="2" indent="-449263" defTabSz="457200">
              <a:lnSpc>
                <a:spcPct val="120000"/>
              </a:lnSpc>
              <a:buFont typeface="Wingdings" panose="05000000000000000000" pitchFamily="2" charset="2"/>
              <a:buChar char="Ø"/>
            </a:pPr>
            <a:r>
              <a:rPr lang="fr-FR" sz="2400" dirty="0"/>
              <a:t>Accepter que notre vie est dans les mains de Dieu (</a:t>
            </a:r>
            <a:r>
              <a:rPr lang="fr-FR" sz="2400" b="1" dirty="0"/>
              <a:t>Job 1.20-21</a:t>
            </a:r>
            <a:r>
              <a:rPr lang="fr-FR" sz="2400" dirty="0"/>
              <a:t>)</a:t>
            </a:r>
          </a:p>
          <a:p>
            <a:pPr marL="1169988" lvl="2" indent="-449263" defTabSz="457200">
              <a:lnSpc>
                <a:spcPct val="120000"/>
              </a:lnSpc>
              <a:buFont typeface="Wingdings" panose="05000000000000000000" pitchFamily="2" charset="2"/>
              <a:buChar char="Ø"/>
            </a:pPr>
            <a:r>
              <a:rPr lang="fr-FR" sz="2400" dirty="0"/>
              <a:t>Faire confiance à Dieu (</a:t>
            </a:r>
            <a:r>
              <a:rPr lang="fr-FR" sz="2400" b="1" dirty="0"/>
              <a:t>v8</a:t>
            </a:r>
            <a:r>
              <a:rPr lang="fr-FR" sz="2400" dirty="0"/>
              <a:t>)</a:t>
            </a:r>
          </a:p>
          <a:p>
            <a:pPr marL="1169988" lvl="2" indent="-449263" defTabSz="457200">
              <a:lnSpc>
                <a:spcPct val="120000"/>
              </a:lnSpc>
              <a:buFont typeface="Wingdings" panose="05000000000000000000" pitchFamily="2" charset="2"/>
              <a:buChar char="Ø"/>
            </a:pPr>
            <a:r>
              <a:rPr lang="fr-FR" sz="2400" dirty="0"/>
              <a:t>La prière et la Parole (</a:t>
            </a:r>
            <a:r>
              <a:rPr lang="fr-FR" sz="2400" b="1" dirty="0"/>
              <a:t>Mt 4.1-11</a:t>
            </a:r>
            <a:r>
              <a:rPr lang="fr-FR" sz="2400" dirty="0"/>
              <a:t>) </a:t>
            </a:r>
          </a:p>
          <a:p>
            <a:pPr marL="1169988" lvl="2" indent="-449263" defTabSz="457200">
              <a:lnSpc>
                <a:spcPct val="120000"/>
              </a:lnSpc>
              <a:buFont typeface="Wingdings" panose="05000000000000000000" pitchFamily="2" charset="2"/>
              <a:buChar char="Ø"/>
            </a:pPr>
            <a:endParaRPr lang="fr-FR" dirty="0"/>
          </a:p>
          <a:p>
            <a:pPr marL="720725" lvl="2" indent="0" defTabSz="457200">
              <a:lnSpc>
                <a:spcPct val="120000"/>
              </a:lnSpc>
              <a:buNone/>
            </a:pPr>
            <a:r>
              <a:rPr lang="fr-FR" sz="2400" b="1" dirty="0"/>
              <a:t>Ps 130.5</a:t>
            </a:r>
          </a:p>
          <a:p>
            <a:pPr marL="720725" lvl="2" indent="0" defTabSz="457200">
              <a:lnSpc>
                <a:spcPct val="120000"/>
              </a:lnSpc>
              <a:buNone/>
            </a:pPr>
            <a:r>
              <a:rPr lang="fr-FR" sz="2400" b="1" dirty="0"/>
              <a:t>« J'espère en l'Éternel, mon âme espère, Et j'attends sa promesse ».</a:t>
            </a:r>
          </a:p>
        </p:txBody>
      </p:sp>
    </p:spTree>
    <p:extLst>
      <p:ext uri="{BB962C8B-B14F-4D97-AF65-F5344CB8AC3E}">
        <p14:creationId xmlns:p14="http://schemas.microsoft.com/office/powerpoint/2010/main" val="214764733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additive="base">
                                        <p:cTn id="7"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 calcmode="lin" valueType="num">
                                      <p:cBhvr additive="base">
                                        <p:cTn id="13"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 calcmode="lin" valueType="num">
                                      <p:cBhvr additive="base">
                                        <p:cTn id="19"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anim calcmode="lin" valueType="num">
                                      <p:cBhvr additive="base">
                                        <p:cTn id="25"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5" end="5"/>
                                            </p:txEl>
                                          </p:spTgt>
                                        </p:tgtEl>
                                        <p:attrNameLst>
                                          <p:attrName>style.visibility</p:attrName>
                                        </p:attrNameLst>
                                      </p:cBhvr>
                                      <p:to>
                                        <p:strVal val="visible"/>
                                      </p:to>
                                    </p:set>
                                    <p:anim calcmode="lin" valueType="num">
                                      <p:cBhvr additive="base">
                                        <p:cTn id="31"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xEl>
                                              <p:pRg st="7" end="7"/>
                                            </p:txEl>
                                          </p:spTgt>
                                        </p:tgtEl>
                                        <p:attrNameLst>
                                          <p:attrName>style.visibility</p:attrName>
                                        </p:attrNameLst>
                                      </p:cBhvr>
                                      <p:to>
                                        <p:strVal val="visible"/>
                                      </p:to>
                                    </p:set>
                                    <p:anim calcmode="lin" valueType="num">
                                      <p:cBhvr additive="base">
                                        <p:cTn id="37"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7" end="7"/>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5">
                                            <p:txEl>
                                              <p:pRg st="8" end="8"/>
                                            </p:txEl>
                                          </p:spTgt>
                                        </p:tgtEl>
                                        <p:attrNameLst>
                                          <p:attrName>style.visibility</p:attrName>
                                        </p:attrNameLst>
                                      </p:cBhvr>
                                      <p:to>
                                        <p:strVal val="visible"/>
                                      </p:to>
                                    </p:set>
                                    <p:anim calcmode="lin" valueType="num">
                                      <p:cBhvr additive="base">
                                        <p:cTn id="41"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5">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lacé">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12700" cap="flat" cmpd="sng" algn="ctr">
          <a:solidFill>
            <a:schemeClr val="phClr">
              <a:tint val="95000"/>
              <a:shade val="95000"/>
              <a:satMod val="120000"/>
            </a:schemeClr>
          </a:solidFill>
          <a:prstDash val="solid"/>
        </a:ln>
        <a:ln w="55000" cap="flat" cmpd="thickThin" algn="ctr">
          <a:solidFill>
            <a:schemeClr val="phClr">
              <a:tint val="90000"/>
              <a:satMod val="130000"/>
            </a:schemeClr>
          </a:solidFill>
          <a:prstDash val="solid"/>
        </a:ln>
        <a:ln w="50800" cap="flat" cmpd="sng"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296</TotalTime>
  <Words>393</Words>
  <Application>Microsoft Office PowerPoint</Application>
  <PresentationFormat>Grand écran</PresentationFormat>
  <Paragraphs>53</Paragraphs>
  <Slides>5</Slides>
  <Notes>5</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5</vt:i4>
      </vt:variant>
    </vt:vector>
  </HeadingPairs>
  <TitlesOfParts>
    <vt:vector size="10" baseType="lpstr">
      <vt:lpstr>Arial</vt:lpstr>
      <vt:lpstr>Calibri</vt:lpstr>
      <vt:lpstr>Calibri Light</vt:lpstr>
      <vt:lpstr>Wingdings</vt:lpstr>
      <vt:lpstr>Thème Office</vt:lpstr>
      <vt:lpstr>PREDICATION DU 15.11.2020</vt:lpstr>
      <vt:lpstr>INTRODUCTION</vt:lpstr>
      <vt:lpstr>I. COMMENT SE MANIFESTE LA SOUFFRANCE D’ELIE ?</vt:lpstr>
      <vt:lpstr>II. QUELLES EN SONT LES CAUSES ?</vt:lpstr>
      <vt:lpstr>III. L’ATTITUDE D’ELIE FACE A SA SOUFFRANCE</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ACTES : 1.1-11</dc:title>
  <dc:creator>Abdou GANAME</dc:creator>
  <cp:lastModifiedBy>Fabrice Duermael</cp:lastModifiedBy>
  <cp:revision>407</cp:revision>
  <dcterms:created xsi:type="dcterms:W3CDTF">2016-10-11T09:57:18Z</dcterms:created>
  <dcterms:modified xsi:type="dcterms:W3CDTF">2020-11-17T13:02:21Z</dcterms:modified>
</cp:coreProperties>
</file>